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33512" y="386588"/>
            <a:ext cx="272415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7798" y="2227352"/>
            <a:ext cx="10534650" cy="390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260" y="6567128"/>
            <a:ext cx="24510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9632" y="4217923"/>
            <a:ext cx="696849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spc="-5" dirty="0">
                <a:latin typeface="Arial"/>
                <a:cs typeface="Arial"/>
              </a:rPr>
              <a:t>MODULE 19: </a:t>
            </a:r>
            <a:r>
              <a:rPr sz="3600" b="1" spc="-45" dirty="0">
                <a:latin typeface="Arial"/>
                <a:cs typeface="Arial"/>
              </a:rPr>
              <a:t>PRE-EVACUATION </a:t>
            </a:r>
            <a:r>
              <a:rPr sz="3600" b="1" spc="-99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PROCEDURES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7929" y="685292"/>
            <a:ext cx="9262745" cy="2336165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672465">
              <a:lnSpc>
                <a:spcPct val="100000"/>
              </a:lnSpc>
              <a:spcBef>
                <a:spcPts val="216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9-LINE:</a:t>
            </a:r>
            <a:r>
              <a:rPr sz="36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latin typeface="Arial"/>
                <a:cs typeface="Arial"/>
              </a:rPr>
              <a:t>MEDEVAC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REQUEST</a:t>
            </a:r>
            <a:r>
              <a:rPr sz="36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LINES 6-9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  <a:spcBef>
                <a:spcPts val="1035"/>
              </a:spcBef>
            </a:pPr>
            <a:r>
              <a:rPr sz="1800" b="1" spc="-5" dirty="0">
                <a:latin typeface="Arial"/>
                <a:cs typeface="Arial"/>
              </a:rPr>
              <a:t>Security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pickup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site:</a:t>
            </a:r>
            <a:endParaRPr sz="1800">
              <a:latin typeface="Arial"/>
              <a:cs typeface="Arial"/>
            </a:endParaRPr>
          </a:p>
          <a:p>
            <a:pPr marL="12700" marR="5107940">
              <a:lnSpc>
                <a:spcPts val="221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N = No </a:t>
            </a:r>
            <a:r>
              <a:rPr sz="1800" spc="-5" dirty="0">
                <a:latin typeface="Arial MT"/>
                <a:cs typeface="Arial MT"/>
              </a:rPr>
              <a:t>enemy troops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area; routine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=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Possible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enemy troops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area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05"/>
              </a:lnSpc>
            </a:pP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=</a:t>
            </a:r>
            <a:r>
              <a:rPr sz="1800" spc="-5" dirty="0">
                <a:latin typeface="Arial MT"/>
                <a:cs typeface="Arial MT"/>
              </a:rPr>
              <a:t> Enemy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troops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area; approach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caution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latin typeface="Arial MT"/>
                <a:cs typeface="Arial MT"/>
              </a:rPr>
              <a:t>X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=</a:t>
            </a:r>
            <a:r>
              <a:rPr sz="1800" spc="-5" dirty="0">
                <a:latin typeface="Arial MT"/>
                <a:cs typeface="Arial MT"/>
              </a:rPr>
              <a:t> Enemy troops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area; armed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escort required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8695" y="1595409"/>
            <a:ext cx="380365" cy="365760"/>
          </a:xfrm>
          <a:custGeom>
            <a:avLst/>
            <a:gdLst/>
            <a:ahLst/>
            <a:cxnLst/>
            <a:rect l="l" t="t" r="r" b="b"/>
            <a:pathLst>
              <a:path w="380365" h="365760">
                <a:moveTo>
                  <a:pt x="190139" y="0"/>
                </a:moveTo>
                <a:lnTo>
                  <a:pt x="139592" y="6532"/>
                </a:lnTo>
                <a:lnTo>
                  <a:pt x="94172" y="24968"/>
                </a:lnTo>
                <a:lnTo>
                  <a:pt x="55690" y="53564"/>
                </a:lnTo>
                <a:lnTo>
                  <a:pt x="25959" y="90576"/>
                </a:lnTo>
                <a:lnTo>
                  <a:pt x="6791" y="134263"/>
                </a:lnTo>
                <a:lnTo>
                  <a:pt x="0" y="182880"/>
                </a:lnTo>
                <a:lnTo>
                  <a:pt x="6791" y="231496"/>
                </a:lnTo>
                <a:lnTo>
                  <a:pt x="25959" y="275183"/>
                </a:lnTo>
                <a:lnTo>
                  <a:pt x="55690" y="312195"/>
                </a:lnTo>
                <a:lnTo>
                  <a:pt x="94172" y="340791"/>
                </a:lnTo>
                <a:lnTo>
                  <a:pt x="139592" y="359227"/>
                </a:lnTo>
                <a:lnTo>
                  <a:pt x="190139" y="365760"/>
                </a:lnTo>
                <a:lnTo>
                  <a:pt x="240686" y="359227"/>
                </a:lnTo>
                <a:lnTo>
                  <a:pt x="286106" y="340791"/>
                </a:lnTo>
                <a:lnTo>
                  <a:pt x="324588" y="312195"/>
                </a:lnTo>
                <a:lnTo>
                  <a:pt x="354319" y="275183"/>
                </a:lnTo>
                <a:lnTo>
                  <a:pt x="373486" y="231496"/>
                </a:lnTo>
                <a:lnTo>
                  <a:pt x="380278" y="182880"/>
                </a:lnTo>
                <a:lnTo>
                  <a:pt x="373486" y="134263"/>
                </a:lnTo>
                <a:lnTo>
                  <a:pt x="354319" y="90576"/>
                </a:lnTo>
                <a:lnTo>
                  <a:pt x="324588" y="53564"/>
                </a:lnTo>
                <a:lnTo>
                  <a:pt x="286106" y="24968"/>
                </a:lnTo>
                <a:lnTo>
                  <a:pt x="240686" y="6532"/>
                </a:lnTo>
                <a:lnTo>
                  <a:pt x="19013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202" y="156921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8267" y="3304540"/>
            <a:ext cx="30308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Method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 marking pickup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site: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latin typeface="Arial MT"/>
                <a:cs typeface="Arial MT"/>
              </a:rPr>
              <a:t>A</a:t>
            </a:r>
            <a:r>
              <a:rPr sz="1600" spc="-1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Panels</a:t>
            </a:r>
            <a:endParaRPr sz="1600">
              <a:latin typeface="Arial MT"/>
              <a:cs typeface="Arial MT"/>
            </a:endParaRPr>
          </a:p>
          <a:p>
            <a:pPr marL="12700" marR="994410">
              <a:lnSpc>
                <a:spcPts val="1900"/>
              </a:lnSpc>
              <a:spcBef>
                <a:spcPts val="80"/>
              </a:spcBef>
            </a:pPr>
            <a:r>
              <a:rPr sz="1600" dirty="0">
                <a:latin typeface="Arial MT"/>
                <a:cs typeface="Arial MT"/>
              </a:rPr>
              <a:t>B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Pyrotechnic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signal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5" dirty="0">
                <a:latin typeface="Arial MT"/>
                <a:cs typeface="Arial MT"/>
              </a:rPr>
              <a:t> Smoke signal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latin typeface="Arial MT"/>
                <a:cs typeface="Arial MT"/>
              </a:rPr>
              <a:t>D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None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00" dirty="0">
                <a:latin typeface="Arial MT"/>
                <a:cs typeface="Arial MT"/>
              </a:rPr>
              <a:t>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Other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8695" y="3272278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82880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80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80" y="365760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60" y="182880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8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3944" y="324561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8267" y="5029708"/>
            <a:ext cx="2941955" cy="1729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Patient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Nationality and status:</a:t>
            </a:r>
            <a:endParaRPr sz="1600">
              <a:latin typeface="Arial"/>
              <a:cs typeface="Arial"/>
            </a:endParaRPr>
          </a:p>
          <a:p>
            <a:pPr marL="12700" marR="300355">
              <a:lnSpc>
                <a:spcPts val="1900"/>
              </a:lnSpc>
              <a:spcBef>
                <a:spcPts val="65"/>
              </a:spcBef>
            </a:pPr>
            <a:r>
              <a:rPr sz="1600" spc="-5" dirty="0">
                <a:latin typeface="Arial MT"/>
                <a:cs typeface="Arial MT"/>
              </a:rPr>
              <a:t>(Encrypt using brevity codes)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 </a:t>
            </a:r>
            <a:r>
              <a:rPr sz="1600" spc="-5" dirty="0">
                <a:latin typeface="Arial MT"/>
                <a:cs typeface="Arial MT"/>
              </a:rPr>
              <a:t>U.S.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Military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20"/>
              </a:lnSpc>
            </a:pPr>
            <a:r>
              <a:rPr sz="1600" dirty="0">
                <a:latin typeface="Arial MT"/>
                <a:cs typeface="Arial MT"/>
              </a:rPr>
              <a:t>B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U.S.</a:t>
            </a:r>
            <a:r>
              <a:rPr sz="1600" spc="-10" dirty="0">
                <a:latin typeface="Arial MT"/>
                <a:cs typeface="Arial MT"/>
              </a:rPr>
              <a:t> Civilian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latin typeface="Arial MT"/>
                <a:cs typeface="Arial MT"/>
              </a:rPr>
              <a:t>C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Non-U.S.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Military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  <a:spcBef>
                <a:spcPts val="95"/>
              </a:spcBef>
            </a:pPr>
            <a:r>
              <a:rPr sz="1600" dirty="0">
                <a:latin typeface="Arial MT"/>
                <a:cs typeface="Arial MT"/>
              </a:rPr>
              <a:t>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Non-U.S.</a:t>
            </a:r>
            <a:r>
              <a:rPr sz="1600" spc="-10" dirty="0">
                <a:latin typeface="Arial MT"/>
                <a:cs typeface="Arial MT"/>
              </a:rPr>
              <a:t> Civilian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latin typeface="Arial MT"/>
                <a:cs typeface="Arial MT"/>
              </a:rPr>
              <a:t>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5" dirty="0">
                <a:latin typeface="Arial MT"/>
                <a:cs typeface="Arial MT"/>
              </a:rPr>
              <a:t> Enemy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Prisoner (EPW)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695" y="4995819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82880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80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80" y="365759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60" y="182880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8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3944" y="497077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96541" y="5297932"/>
            <a:ext cx="2646045" cy="12325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latin typeface="Arial"/>
                <a:cs typeface="Arial"/>
              </a:rPr>
              <a:t>CBRN </a:t>
            </a:r>
            <a:r>
              <a:rPr sz="1600" b="1" spc="-5" dirty="0">
                <a:latin typeface="Arial"/>
                <a:cs typeface="Arial"/>
              </a:rPr>
              <a:t>Contamination: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(Encrypt using brevity codes)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 </a:t>
            </a:r>
            <a:r>
              <a:rPr sz="1600" spc="-5" dirty="0">
                <a:latin typeface="Arial MT"/>
                <a:cs typeface="Arial MT"/>
              </a:rPr>
              <a:t>Chemical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14"/>
              </a:lnSpc>
            </a:pPr>
            <a:r>
              <a:rPr sz="1600" dirty="0">
                <a:latin typeface="Arial MT"/>
                <a:cs typeface="Arial MT"/>
              </a:rPr>
              <a:t>B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Biological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latin typeface="Arial MT"/>
                <a:cs typeface="Arial MT"/>
              </a:rPr>
              <a:t>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10" dirty="0">
                <a:latin typeface="Arial MT"/>
                <a:cs typeface="Arial MT"/>
              </a:rPr>
              <a:t> Radiological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6541" y="6517131"/>
            <a:ext cx="1102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=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Nuclear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35126" y="5304473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79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80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79" y="365760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59" y="182880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7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20373" y="527862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41304" y="6552692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10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67911" y="1530096"/>
            <a:ext cx="7553325" cy="3976370"/>
            <a:chOff x="3867911" y="1530096"/>
            <a:chExt cx="7553325" cy="397637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7071" y="1530096"/>
              <a:ext cx="2843783" cy="38526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03213" y="1555029"/>
              <a:ext cx="2737101" cy="37492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67912" y="2873997"/>
              <a:ext cx="4735830" cy="2632710"/>
            </a:xfrm>
            <a:custGeom>
              <a:avLst/>
              <a:gdLst/>
              <a:ahLst/>
              <a:cxnLst/>
              <a:rect l="l" t="t" r="r" b="b"/>
              <a:pathLst>
                <a:path w="4735830" h="2632710">
                  <a:moveTo>
                    <a:pt x="4735296" y="2041601"/>
                  </a:moveTo>
                  <a:lnTo>
                    <a:pt x="4697196" y="2022551"/>
                  </a:lnTo>
                  <a:lnTo>
                    <a:pt x="4620996" y="1984451"/>
                  </a:lnTo>
                  <a:lnTo>
                    <a:pt x="4620996" y="2022551"/>
                  </a:lnTo>
                  <a:lnTo>
                    <a:pt x="2815285" y="2022551"/>
                  </a:lnTo>
                  <a:lnTo>
                    <a:pt x="2815285" y="2594318"/>
                  </a:lnTo>
                  <a:lnTo>
                    <a:pt x="2432964" y="2594318"/>
                  </a:lnTo>
                  <a:lnTo>
                    <a:pt x="2432964" y="2632418"/>
                  </a:lnTo>
                  <a:lnTo>
                    <a:pt x="2853385" y="2632418"/>
                  </a:lnTo>
                  <a:lnTo>
                    <a:pt x="2853385" y="2613368"/>
                  </a:lnTo>
                  <a:lnTo>
                    <a:pt x="2853385" y="2594318"/>
                  </a:lnTo>
                  <a:lnTo>
                    <a:pt x="2853385" y="2060651"/>
                  </a:lnTo>
                  <a:lnTo>
                    <a:pt x="4620996" y="2060651"/>
                  </a:lnTo>
                  <a:lnTo>
                    <a:pt x="4620996" y="2098751"/>
                  </a:lnTo>
                  <a:lnTo>
                    <a:pt x="4697196" y="2060651"/>
                  </a:lnTo>
                  <a:lnTo>
                    <a:pt x="4735296" y="2041601"/>
                  </a:lnTo>
                  <a:close/>
                </a:path>
                <a:path w="4735830" h="2632710">
                  <a:moveTo>
                    <a:pt x="4735296" y="1581200"/>
                  </a:moveTo>
                  <a:lnTo>
                    <a:pt x="4697196" y="1562150"/>
                  </a:lnTo>
                  <a:lnTo>
                    <a:pt x="4620996" y="1524050"/>
                  </a:lnTo>
                  <a:lnTo>
                    <a:pt x="4620996" y="1562150"/>
                  </a:lnTo>
                  <a:lnTo>
                    <a:pt x="2348598" y="1562150"/>
                  </a:lnTo>
                  <a:lnTo>
                    <a:pt x="2348598" y="2308809"/>
                  </a:lnTo>
                  <a:lnTo>
                    <a:pt x="0" y="2308809"/>
                  </a:lnTo>
                  <a:lnTo>
                    <a:pt x="0" y="2346909"/>
                  </a:lnTo>
                  <a:lnTo>
                    <a:pt x="2386698" y="2346909"/>
                  </a:lnTo>
                  <a:lnTo>
                    <a:pt x="2386698" y="2327859"/>
                  </a:lnTo>
                  <a:lnTo>
                    <a:pt x="2386698" y="2308809"/>
                  </a:lnTo>
                  <a:lnTo>
                    <a:pt x="2386698" y="1600250"/>
                  </a:lnTo>
                  <a:lnTo>
                    <a:pt x="4620996" y="1600250"/>
                  </a:lnTo>
                  <a:lnTo>
                    <a:pt x="4620996" y="1638350"/>
                  </a:lnTo>
                  <a:lnTo>
                    <a:pt x="4697196" y="1600250"/>
                  </a:lnTo>
                  <a:lnTo>
                    <a:pt x="4735296" y="1581200"/>
                  </a:lnTo>
                  <a:close/>
                </a:path>
                <a:path w="4735830" h="2632710">
                  <a:moveTo>
                    <a:pt x="4735296" y="1137348"/>
                  </a:moveTo>
                  <a:lnTo>
                    <a:pt x="4697196" y="1118298"/>
                  </a:lnTo>
                  <a:lnTo>
                    <a:pt x="4620996" y="1080198"/>
                  </a:lnTo>
                  <a:lnTo>
                    <a:pt x="4620996" y="1118298"/>
                  </a:lnTo>
                  <a:lnTo>
                    <a:pt x="2462212" y="1118298"/>
                  </a:lnTo>
                  <a:lnTo>
                    <a:pt x="2462212" y="600214"/>
                  </a:lnTo>
                  <a:lnTo>
                    <a:pt x="2462212" y="581164"/>
                  </a:lnTo>
                  <a:lnTo>
                    <a:pt x="2462212" y="562114"/>
                  </a:lnTo>
                  <a:lnTo>
                    <a:pt x="151015" y="562114"/>
                  </a:lnTo>
                  <a:lnTo>
                    <a:pt x="151015" y="600214"/>
                  </a:lnTo>
                  <a:lnTo>
                    <a:pt x="2424112" y="600214"/>
                  </a:lnTo>
                  <a:lnTo>
                    <a:pt x="2424112" y="1156398"/>
                  </a:lnTo>
                  <a:lnTo>
                    <a:pt x="4620996" y="1156398"/>
                  </a:lnTo>
                  <a:lnTo>
                    <a:pt x="4620996" y="1194498"/>
                  </a:lnTo>
                  <a:lnTo>
                    <a:pt x="4697196" y="1156398"/>
                  </a:lnTo>
                  <a:lnTo>
                    <a:pt x="4735296" y="1137348"/>
                  </a:lnTo>
                  <a:close/>
                </a:path>
                <a:path w="4735830" h="2632710">
                  <a:moveTo>
                    <a:pt x="4735296" y="764044"/>
                  </a:moveTo>
                  <a:lnTo>
                    <a:pt x="4697196" y="744994"/>
                  </a:lnTo>
                  <a:lnTo>
                    <a:pt x="4620996" y="706894"/>
                  </a:lnTo>
                  <a:lnTo>
                    <a:pt x="4620996" y="744994"/>
                  </a:lnTo>
                  <a:lnTo>
                    <a:pt x="3420300" y="744994"/>
                  </a:lnTo>
                  <a:lnTo>
                    <a:pt x="3420300" y="38100"/>
                  </a:lnTo>
                  <a:lnTo>
                    <a:pt x="3420300" y="19050"/>
                  </a:lnTo>
                  <a:lnTo>
                    <a:pt x="3420300" y="0"/>
                  </a:lnTo>
                  <a:lnTo>
                    <a:pt x="2067204" y="0"/>
                  </a:lnTo>
                  <a:lnTo>
                    <a:pt x="2067204" y="38100"/>
                  </a:lnTo>
                  <a:lnTo>
                    <a:pt x="3382200" y="38100"/>
                  </a:lnTo>
                  <a:lnTo>
                    <a:pt x="3382200" y="783094"/>
                  </a:lnTo>
                  <a:lnTo>
                    <a:pt x="4620996" y="783094"/>
                  </a:lnTo>
                  <a:lnTo>
                    <a:pt x="4620996" y="821194"/>
                  </a:lnTo>
                  <a:lnTo>
                    <a:pt x="4697196" y="783094"/>
                  </a:lnTo>
                  <a:lnTo>
                    <a:pt x="4735296" y="76404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#TCCC-CLS-PPT-19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781555"/>
            <a:ext cx="5114290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Communication and Documentation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9-Line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Mist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67229" y="235905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2888" y="641096"/>
            <a:ext cx="9720580" cy="1450340"/>
          </a:xfrm>
          <a:prstGeom prst="rect">
            <a:avLst/>
          </a:prstGeom>
        </p:spPr>
        <p:txBody>
          <a:bodyPr vert="horz" wrap="square" lIns="0" tIns="318770" rIns="0" bIns="0" rtlCol="0">
            <a:spAutoFit/>
          </a:bodyPr>
          <a:lstStyle/>
          <a:p>
            <a:pPr marL="725805" algn="ctr">
              <a:lnSpc>
                <a:spcPct val="100000"/>
              </a:lnSpc>
              <a:spcBef>
                <a:spcPts val="2510"/>
              </a:spcBef>
            </a:pP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D6343A"/>
                </a:solidFill>
                <a:latin typeface="Arial"/>
                <a:cs typeface="Arial"/>
              </a:rPr>
              <a:t>CATEGORIES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2400" spc="-5" dirty="0">
                <a:latin typeface="Arial MT"/>
                <a:cs typeface="Arial MT"/>
              </a:rPr>
              <a:t>Ground</a:t>
            </a:r>
            <a:r>
              <a:rPr sz="2400" dirty="0">
                <a:latin typeface="Arial MT"/>
                <a:cs typeface="Arial MT"/>
              </a:rPr>
              <a:t> medical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personnel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will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determine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0" dirty="0">
                <a:latin typeface="Arial MT"/>
                <a:cs typeface="Arial MT"/>
              </a:rPr>
              <a:t>EVAC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categories</a:t>
            </a:r>
            <a:r>
              <a:rPr sz="2400" dirty="0">
                <a:latin typeface="Arial MT"/>
                <a:cs typeface="Arial MT"/>
              </a:rPr>
              <a:t> of </a:t>
            </a:r>
            <a:r>
              <a:rPr sz="2400" spc="-5" dirty="0">
                <a:latin typeface="Arial MT"/>
                <a:cs typeface="Arial MT"/>
              </a:rPr>
              <a:t>casualties</a:t>
            </a:r>
            <a:endParaRPr sz="2400">
              <a:latin typeface="Arial MT"/>
              <a:cs typeface="Arial MT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27798" y="2227352"/>
          <a:ext cx="10514328" cy="38936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9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0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64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URGENT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539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URGENT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SURGICAL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PRIORITY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ROUTINE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CONVENIENCE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586740">
                        <a:lnSpc>
                          <a:spcPts val="1900"/>
                        </a:lnSpc>
                        <a:spcBef>
                          <a:spcPts val="4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&lt;2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hours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to 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save</a:t>
                      </a:r>
                      <a:r>
                        <a:rPr sz="16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life,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limb,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 eyesight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62280">
                        <a:lnSpc>
                          <a:spcPts val="1900"/>
                        </a:lnSpc>
                        <a:spcBef>
                          <a:spcPts val="4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&lt;2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hours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nearest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surgical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unit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89890">
                        <a:lnSpc>
                          <a:spcPts val="1900"/>
                        </a:lnSpc>
                        <a:spcBef>
                          <a:spcPts val="4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&lt;4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hours or could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deteriorate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urgent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&lt;24</a:t>
                      </a:r>
                      <a:r>
                        <a:rPr sz="16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hours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10845">
                        <a:lnSpc>
                          <a:spcPts val="1900"/>
                        </a:lnSpc>
                        <a:spcBef>
                          <a:spcPts val="44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Not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6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medical </a:t>
                      </a:r>
                      <a:r>
                        <a:rPr sz="1600" spc="-4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necessity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0">
                <a:tc>
                  <a:txBody>
                    <a:bodyPr/>
                    <a:lstStyle/>
                    <a:p>
                      <a:pPr marL="859790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Examples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33985" marB="0" vert="vert27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spc="-20" dirty="0">
                          <a:latin typeface="Arial MT"/>
                          <a:cs typeface="Arial MT"/>
                        </a:rPr>
                        <a:t>Tourniquets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1440" marR="777875">
                        <a:lnSpc>
                          <a:spcPts val="1900"/>
                        </a:lnSpc>
                        <a:spcBef>
                          <a:spcPts val="1065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Corrected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rr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hage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1440" marR="447040">
                        <a:lnSpc>
                          <a:spcPts val="1900"/>
                        </a:lnSpc>
                        <a:spcBef>
                          <a:spcPts val="1000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Traumatic</a:t>
                      </a:r>
                      <a:r>
                        <a:rPr sz="16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Brain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Injuries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(TBIs)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11760">
                        <a:lnSpc>
                          <a:spcPts val="1900"/>
                        </a:lnSpc>
                        <a:spcBef>
                          <a:spcPts val="440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Needle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Decompression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Chest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(NDCs)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0805" marR="167005">
                        <a:lnSpc>
                          <a:spcPts val="2900"/>
                        </a:lnSpc>
                        <a:spcBef>
                          <a:spcPts val="20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Cricothyroidotomy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Major internal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bleeding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Massive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head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trauma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558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Compensated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shock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0805" marR="108585">
                        <a:lnSpc>
                          <a:spcPts val="1900"/>
                        </a:lnSpc>
                        <a:spcBef>
                          <a:spcPts val="1065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Broken arm with loss of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distal pulse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0805" marR="97155">
                        <a:lnSpc>
                          <a:spcPct val="101299"/>
                        </a:lnSpc>
                        <a:spcBef>
                          <a:spcPts val="894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650" spc="-15" baseline="25252" dirty="0">
                          <a:latin typeface="Arial MT"/>
                          <a:cs typeface="Arial MT"/>
                        </a:rPr>
                        <a:t>nd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-degree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burns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to a 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large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portion of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the 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abdomen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extremities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Abrasions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0805" marR="182880">
                        <a:lnSpc>
                          <a:spcPct val="151300"/>
                        </a:lnSpc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Cardiac arrest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Small</a:t>
                      </a:r>
                      <a:r>
                        <a:rPr sz="16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fractures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Frostbite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90805" marR="221615">
                        <a:lnSpc>
                          <a:spcPts val="1900"/>
                        </a:lnSpc>
                        <a:spcBef>
                          <a:spcPts val="1160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650" spc="-15" baseline="25252" dirty="0">
                          <a:latin typeface="Arial MT"/>
                          <a:cs typeface="Arial MT"/>
                        </a:rPr>
                        <a:t>nd-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/3</a:t>
                      </a:r>
                      <a:r>
                        <a:rPr sz="1650" spc="-15" baseline="25252" dirty="0">
                          <a:latin typeface="Arial MT"/>
                          <a:cs typeface="Arial MT"/>
                        </a:rPr>
                        <a:t>rd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-degree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burns</a:t>
                      </a:r>
                      <a:r>
                        <a:rPr sz="16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&gt;70%</a:t>
                      </a:r>
                      <a:r>
                        <a:rPr sz="16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1600" spc="-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body surface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area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(BSA)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00685">
                        <a:lnSpc>
                          <a:spcPct val="99100"/>
                        </a:lnSpc>
                        <a:spcBef>
                          <a:spcPts val="375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Used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for 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ad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s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t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i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ve 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purposes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for 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casualty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movement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33512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767171"/>
                </a:solidFill>
                <a:latin typeface="Arial"/>
                <a:cs typeface="Arial"/>
              </a:rPr>
              <a:t>PRE-EVACUATION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75531" y="947420"/>
            <a:ext cx="5521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000000"/>
                </a:solidFill>
              </a:rPr>
              <a:t>OVER-CATEGORIZATION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912888" y="1701291"/>
            <a:ext cx="10667365" cy="49676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614680">
              <a:lnSpc>
                <a:spcPts val="3000"/>
              </a:lnSpc>
              <a:spcBef>
                <a:spcPts val="500"/>
              </a:spcBef>
            </a:pPr>
            <a:r>
              <a:rPr sz="2800" b="1" spc="-25" dirty="0">
                <a:solidFill>
                  <a:srgbClr val="C00000"/>
                </a:solidFill>
                <a:latin typeface="Arial"/>
                <a:cs typeface="Arial"/>
              </a:rPr>
              <a:t>OVER-CATEGORIZATION</a:t>
            </a:r>
            <a:r>
              <a:rPr sz="2800" spc="-25" dirty="0">
                <a:latin typeface="Arial MT"/>
                <a:cs typeface="Arial MT"/>
              </a:rPr>
              <a:t>: </a:t>
            </a:r>
            <a:r>
              <a:rPr sz="2800" dirty="0">
                <a:latin typeface="Arial MT"/>
                <a:cs typeface="Arial MT"/>
              </a:rPr>
              <a:t>the tendency </a:t>
            </a:r>
            <a:r>
              <a:rPr sz="2800" spc="-5" dirty="0">
                <a:latin typeface="Arial MT"/>
                <a:cs typeface="Arial MT"/>
              </a:rPr>
              <a:t>to </a:t>
            </a:r>
            <a:r>
              <a:rPr sz="2800" dirty="0">
                <a:latin typeface="Arial MT"/>
                <a:cs typeface="Arial MT"/>
              </a:rPr>
              <a:t>classify a wound or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injury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being more severe than it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actually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is</a:t>
            </a:r>
            <a:endParaRPr sz="2800">
              <a:latin typeface="Arial MT"/>
              <a:cs typeface="Arial MT"/>
            </a:endParaRPr>
          </a:p>
          <a:p>
            <a:pPr marL="3110230">
              <a:lnSpc>
                <a:spcPct val="100000"/>
              </a:lnSpc>
              <a:spcBef>
                <a:spcPts val="710"/>
              </a:spcBef>
            </a:pPr>
            <a:r>
              <a:rPr sz="2000" dirty="0">
                <a:latin typeface="Arial MT"/>
                <a:cs typeface="Arial MT"/>
              </a:rPr>
              <a:t>Historically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latin typeface="Arial MT"/>
                <a:cs typeface="Arial MT"/>
              </a:rPr>
              <a:t>currently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problematic</a:t>
            </a:r>
            <a:endParaRPr sz="2000">
              <a:latin typeface="Arial MT"/>
              <a:cs typeface="Arial MT"/>
            </a:endParaRPr>
          </a:p>
          <a:p>
            <a:pPr marL="3110230" marR="508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Prope</a:t>
            </a:r>
            <a:r>
              <a:rPr sz="2000" b="1" spc="-5" dirty="0">
                <a:solidFill>
                  <a:srgbClr val="D6343A"/>
                </a:solidFill>
                <a:latin typeface="Arial"/>
                <a:cs typeface="Arial"/>
              </a:rPr>
              <a:t>r </a:t>
            </a:r>
            <a:r>
              <a:rPr sz="2000" spc="-5" dirty="0">
                <a:latin typeface="Arial MT"/>
                <a:cs typeface="Arial MT"/>
              </a:rPr>
              <a:t>casualty categorization </a:t>
            </a:r>
            <a:r>
              <a:rPr sz="2000" dirty="0">
                <a:latin typeface="Arial MT"/>
                <a:cs typeface="Arial MT"/>
              </a:rPr>
              <a:t>is needed </a:t>
            </a:r>
            <a:r>
              <a:rPr sz="2000" spc="-5" dirty="0">
                <a:latin typeface="Arial MT"/>
                <a:cs typeface="Arial MT"/>
              </a:rPr>
              <a:t>to ensure that those </a:t>
            </a:r>
            <a:r>
              <a:rPr sz="2000" dirty="0">
                <a:latin typeface="Arial MT"/>
                <a:cs typeface="Arial MT"/>
              </a:rPr>
              <a:t> casualties in </a:t>
            </a:r>
            <a:r>
              <a:rPr sz="2000" spc="-5" dirty="0">
                <a:latin typeface="Arial MT"/>
                <a:cs typeface="Arial MT"/>
              </a:rPr>
              <a:t>greatest </a:t>
            </a:r>
            <a:r>
              <a:rPr sz="2000" dirty="0">
                <a:latin typeface="Arial MT"/>
                <a:cs typeface="Arial MT"/>
              </a:rPr>
              <a:t>need </a:t>
            </a:r>
            <a:r>
              <a:rPr sz="2000" spc="-5" dirty="0">
                <a:latin typeface="Arial MT"/>
                <a:cs typeface="Arial MT"/>
              </a:rPr>
              <a:t>are evacuated first </a:t>
            </a:r>
            <a:r>
              <a:rPr sz="2000" dirty="0">
                <a:latin typeface="Arial MT"/>
                <a:cs typeface="Arial MT"/>
              </a:rPr>
              <a:t>and receive </a:t>
            </a:r>
            <a:r>
              <a:rPr sz="2000" spc="-5" dirty="0">
                <a:latin typeface="Arial MT"/>
                <a:cs typeface="Arial MT"/>
              </a:rPr>
              <a:t>the care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required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help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ensure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their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survival</a:t>
            </a:r>
            <a:endParaRPr sz="2000">
              <a:latin typeface="Arial"/>
              <a:cs typeface="Arial"/>
            </a:endParaRPr>
          </a:p>
          <a:p>
            <a:pPr marL="3110230" marR="13843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Casualties will be picked up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as soon as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possible</a:t>
            </a:r>
            <a:r>
              <a:rPr sz="2000" spc="-5" dirty="0">
                <a:latin typeface="Arial MT"/>
                <a:cs typeface="Arial MT"/>
              </a:rPr>
              <a:t>, consistent </a:t>
            </a:r>
            <a:r>
              <a:rPr sz="2000" dirty="0">
                <a:latin typeface="Arial MT"/>
                <a:cs typeface="Arial MT"/>
              </a:rPr>
              <a:t>with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available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resources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pending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missions</a:t>
            </a:r>
            <a:endParaRPr sz="2000">
              <a:latin typeface="Arial MT"/>
              <a:cs typeface="Arial MT"/>
            </a:endParaRPr>
          </a:p>
          <a:p>
            <a:pPr marL="3876675" indent="-309880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3877310" algn="l"/>
              </a:tabLst>
            </a:pPr>
            <a:r>
              <a:rPr sz="2000" spc="-5" dirty="0">
                <a:latin typeface="Arial MT"/>
                <a:cs typeface="Arial MT"/>
              </a:rPr>
              <a:t>Urgent: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&lt;2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hours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save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life,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limb,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eyesight</a:t>
            </a:r>
            <a:endParaRPr sz="2000">
              <a:latin typeface="Arial MT"/>
              <a:cs typeface="Arial MT"/>
            </a:endParaRPr>
          </a:p>
          <a:p>
            <a:pPr marL="3876675" indent="-309880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3877310" algn="l"/>
              </a:tabLst>
            </a:pPr>
            <a:r>
              <a:rPr sz="2000" dirty="0">
                <a:latin typeface="Arial MT"/>
                <a:cs typeface="Arial MT"/>
              </a:rPr>
              <a:t>Urgent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Surgical: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&lt;2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hours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nearest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surgical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unit</a:t>
            </a:r>
            <a:endParaRPr sz="2000">
              <a:latin typeface="Arial MT"/>
              <a:cs typeface="Arial MT"/>
            </a:endParaRPr>
          </a:p>
          <a:p>
            <a:pPr marL="3891279" indent="-324485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3891915" algn="l"/>
              </a:tabLst>
            </a:pPr>
            <a:r>
              <a:rPr sz="2000" spc="-5" dirty="0">
                <a:latin typeface="Arial MT"/>
                <a:cs typeface="Arial MT"/>
              </a:rPr>
              <a:t>Priority: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&lt;4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hours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could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deteriorate 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urgent</a:t>
            </a:r>
            <a:endParaRPr sz="2000">
              <a:latin typeface="Arial MT"/>
              <a:cs typeface="Arial MT"/>
            </a:endParaRPr>
          </a:p>
          <a:p>
            <a:pPr marL="3891279" indent="-324485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3891915" algn="l"/>
              </a:tabLst>
            </a:pPr>
            <a:r>
              <a:rPr sz="2000" spc="-5" dirty="0">
                <a:latin typeface="Arial MT"/>
                <a:cs typeface="Arial MT"/>
              </a:rPr>
              <a:t>Routine:&lt;24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hours</a:t>
            </a:r>
            <a:endParaRPr sz="2000">
              <a:latin typeface="Arial MT"/>
              <a:cs typeface="Arial MT"/>
            </a:endParaRPr>
          </a:p>
          <a:p>
            <a:pPr marL="3876675" indent="-309880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3877310" algn="l"/>
              </a:tabLst>
            </a:pPr>
            <a:r>
              <a:rPr sz="2000" dirty="0">
                <a:latin typeface="Arial MT"/>
                <a:cs typeface="Arial MT"/>
              </a:rPr>
              <a:t>Convenience: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medical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necessity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27376"/>
            <a:ext cx="3931920" cy="421538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962167" y="4502552"/>
            <a:ext cx="3374390" cy="1850389"/>
          </a:xfrm>
          <a:custGeom>
            <a:avLst/>
            <a:gdLst/>
            <a:ahLst/>
            <a:cxnLst/>
            <a:rect l="l" t="t" r="r" b="b"/>
            <a:pathLst>
              <a:path w="3374390" h="1850389">
                <a:moveTo>
                  <a:pt x="3161399" y="0"/>
                </a:moveTo>
                <a:lnTo>
                  <a:pt x="212420" y="0"/>
                </a:lnTo>
                <a:lnTo>
                  <a:pt x="163714" y="5610"/>
                </a:lnTo>
                <a:lnTo>
                  <a:pt x="119003" y="21590"/>
                </a:lnTo>
                <a:lnTo>
                  <a:pt x="79562" y="46666"/>
                </a:lnTo>
                <a:lnTo>
                  <a:pt x="46666" y="79563"/>
                </a:lnTo>
                <a:lnTo>
                  <a:pt x="21590" y="119004"/>
                </a:lnTo>
                <a:lnTo>
                  <a:pt x="5610" y="163715"/>
                </a:lnTo>
                <a:lnTo>
                  <a:pt x="0" y="212421"/>
                </a:lnTo>
                <a:lnTo>
                  <a:pt x="0" y="1637766"/>
                </a:lnTo>
                <a:lnTo>
                  <a:pt x="5610" y="1686473"/>
                </a:lnTo>
                <a:lnTo>
                  <a:pt x="21590" y="1731184"/>
                </a:lnTo>
                <a:lnTo>
                  <a:pt x="46666" y="1770625"/>
                </a:lnTo>
                <a:lnTo>
                  <a:pt x="79562" y="1803521"/>
                </a:lnTo>
                <a:lnTo>
                  <a:pt x="119003" y="1828597"/>
                </a:lnTo>
                <a:lnTo>
                  <a:pt x="163714" y="1844577"/>
                </a:lnTo>
                <a:lnTo>
                  <a:pt x="212420" y="1850188"/>
                </a:lnTo>
                <a:lnTo>
                  <a:pt x="3161399" y="1850188"/>
                </a:lnTo>
                <a:lnTo>
                  <a:pt x="3210105" y="1844577"/>
                </a:lnTo>
                <a:lnTo>
                  <a:pt x="3254817" y="1828597"/>
                </a:lnTo>
                <a:lnTo>
                  <a:pt x="3294258" y="1803521"/>
                </a:lnTo>
                <a:lnTo>
                  <a:pt x="3327154" y="1770625"/>
                </a:lnTo>
                <a:lnTo>
                  <a:pt x="3352230" y="1731184"/>
                </a:lnTo>
                <a:lnTo>
                  <a:pt x="3368210" y="1686473"/>
                </a:lnTo>
                <a:lnTo>
                  <a:pt x="3373821" y="1637766"/>
                </a:lnTo>
                <a:lnTo>
                  <a:pt x="3373821" y="212421"/>
                </a:lnTo>
                <a:lnTo>
                  <a:pt x="3368210" y="163715"/>
                </a:lnTo>
                <a:lnTo>
                  <a:pt x="3352230" y="119004"/>
                </a:lnTo>
                <a:lnTo>
                  <a:pt x="3327154" y="79563"/>
                </a:lnTo>
                <a:lnTo>
                  <a:pt x="3294258" y="46666"/>
                </a:lnTo>
                <a:lnTo>
                  <a:pt x="3254817" y="21590"/>
                </a:lnTo>
                <a:lnTo>
                  <a:pt x="3210105" y="5610"/>
                </a:lnTo>
                <a:lnTo>
                  <a:pt x="3161399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85224" y="1080008"/>
            <a:ext cx="3510279" cy="165481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3600" b="1" spc="-25" dirty="0">
                <a:solidFill>
                  <a:srgbClr val="C00000"/>
                </a:solidFill>
                <a:latin typeface="Arial"/>
                <a:cs typeface="Arial"/>
              </a:rPr>
              <a:t>COMMUNICATE</a:t>
            </a:r>
            <a:endParaRPr sz="36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505"/>
              </a:spcBef>
            </a:pPr>
            <a:r>
              <a:rPr sz="2400" b="1" spc="10" dirty="0">
                <a:latin typeface="Arial"/>
                <a:cs typeface="Arial"/>
              </a:rPr>
              <a:t>1.WITH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THE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CASUALTY</a:t>
            </a:r>
            <a:endParaRPr sz="2400">
              <a:latin typeface="Arial"/>
              <a:cs typeface="Arial"/>
            </a:endParaRPr>
          </a:p>
          <a:p>
            <a:pPr marL="304165" marR="568325">
              <a:lnSpc>
                <a:spcPts val="2210"/>
              </a:lnSpc>
              <a:spcBef>
                <a:spcPts val="30"/>
              </a:spcBef>
            </a:pP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Encourage, reassure, and </a:t>
            </a:r>
            <a:r>
              <a:rPr sz="1800" spc="-49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explain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0048" y="2916428"/>
            <a:ext cx="3099435" cy="13182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8765" marR="448309" indent="-266700">
              <a:lnSpc>
                <a:spcPct val="100800"/>
              </a:lnSpc>
              <a:spcBef>
                <a:spcPts val="75"/>
              </a:spcBef>
            </a:pPr>
            <a:r>
              <a:rPr sz="2400" b="1" spc="10" dirty="0">
                <a:latin typeface="Arial"/>
                <a:cs typeface="Arial"/>
              </a:rPr>
              <a:t>2.WITH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TACTICAL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LEADERSHIP</a:t>
            </a:r>
            <a:endParaRPr sz="2400">
              <a:latin typeface="Arial"/>
              <a:cs typeface="Arial"/>
            </a:endParaRPr>
          </a:p>
          <a:p>
            <a:pPr marL="278765" marR="5080">
              <a:lnSpc>
                <a:spcPts val="2210"/>
              </a:lnSpc>
              <a:spcBef>
                <a:spcPts val="55"/>
              </a:spcBef>
            </a:pP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Provide leadership with the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8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status</a:t>
            </a:r>
            <a:r>
              <a:rPr sz="18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and</a:t>
            </a:r>
            <a:r>
              <a:rPr sz="18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location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0048" y="4416044"/>
            <a:ext cx="3340735" cy="18484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8765" marR="801370" indent="-266700">
              <a:lnSpc>
                <a:spcPct val="100800"/>
              </a:lnSpc>
              <a:spcBef>
                <a:spcPts val="75"/>
              </a:spcBef>
            </a:pPr>
            <a:r>
              <a:rPr sz="2400" b="1" spc="10" dirty="0">
                <a:latin typeface="Arial"/>
                <a:cs typeface="Arial"/>
              </a:rPr>
              <a:t>3.WITH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MEDICAL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PERSONNEL</a:t>
            </a:r>
            <a:endParaRPr sz="2400">
              <a:latin typeface="Arial"/>
              <a:cs typeface="Arial"/>
            </a:endParaRPr>
          </a:p>
          <a:p>
            <a:pPr marL="278765" marR="5080">
              <a:lnSpc>
                <a:spcPct val="98500"/>
              </a:lnSpc>
              <a:spcBef>
                <a:spcPts val="55"/>
              </a:spcBef>
            </a:pP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Discuss with the responding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medics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the 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casualty’s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 injuries </a:t>
            </a:r>
            <a:r>
              <a:rPr sz="180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and symptoms, as well as any </a:t>
            </a:r>
            <a:r>
              <a:rPr sz="1800" spc="-49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medical aid</a:t>
            </a:r>
            <a:r>
              <a:rPr sz="18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E3334"/>
                </a:solidFill>
                <a:latin typeface="Arial MT"/>
                <a:cs typeface="Arial MT"/>
              </a:rPr>
              <a:t>provided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736560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281705" y="5441188"/>
            <a:ext cx="2870835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Arial MT"/>
                <a:cs typeface="Arial MT"/>
              </a:rPr>
              <a:t>Attach </a:t>
            </a:r>
            <a:r>
              <a:rPr sz="1600" spc="-5" dirty="0">
                <a:latin typeface="Arial MT"/>
                <a:cs typeface="Arial MT"/>
              </a:rPr>
              <a:t>DD Form 1380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 in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prominent location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(wrist,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belt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loop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pants,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etc.)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17043" y="2677667"/>
            <a:ext cx="34455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2.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5" dirty="0">
                <a:latin typeface="Arial"/>
                <a:cs typeface="Arial"/>
              </a:rPr>
              <a:t>D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spc="5" dirty="0">
                <a:latin typeface="Arial"/>
                <a:cs typeface="Arial"/>
              </a:rPr>
              <a:t>CA</a:t>
            </a:r>
            <a:r>
              <a:rPr sz="2000" b="1" dirty="0">
                <a:latin typeface="Arial"/>
                <a:cs typeface="Arial"/>
              </a:rPr>
              <a:t>L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D 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5" dirty="0">
                <a:latin typeface="Arial"/>
                <a:cs typeface="Arial"/>
              </a:rPr>
              <a:t>ND</a:t>
            </a:r>
            <a:r>
              <a:rPr sz="2000" b="1" dirty="0">
                <a:latin typeface="Arial"/>
                <a:cs typeface="Arial"/>
              </a:rPr>
              <a:t>E</a:t>
            </a:r>
            <a:r>
              <a:rPr sz="2000" b="1" spc="5" dirty="0">
                <a:latin typeface="Arial"/>
                <a:cs typeface="Arial"/>
              </a:rPr>
              <a:t>R</a:t>
            </a:r>
            <a:r>
              <a:rPr sz="2000" b="1" dirty="0">
                <a:latin typeface="Arial"/>
                <a:cs typeface="Arial"/>
              </a:rPr>
              <a:t>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17043" y="3211067"/>
            <a:ext cx="27076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3. CHANGES </a:t>
            </a:r>
            <a:r>
              <a:rPr sz="2000" b="1" spc="-5" dirty="0">
                <a:latin typeface="Arial"/>
                <a:cs typeface="Arial"/>
              </a:rPr>
              <a:t>IN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CASUALTY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STATUS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17043" y="969365"/>
            <a:ext cx="3329940" cy="1505585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DOCUMENT</a:t>
            </a:r>
            <a:endParaRPr sz="3600">
              <a:latin typeface="Arial"/>
              <a:cs typeface="Arial"/>
            </a:endParaRPr>
          </a:p>
          <a:p>
            <a:pPr marL="279400" marR="5080" indent="-266700">
              <a:lnSpc>
                <a:spcPct val="100000"/>
              </a:lnSpc>
              <a:spcBef>
                <a:spcPts val="905"/>
              </a:spcBef>
            </a:pPr>
            <a:r>
              <a:rPr sz="2000" b="1" dirty="0">
                <a:latin typeface="Arial"/>
                <a:cs typeface="Arial"/>
              </a:rPr>
              <a:t>1. </a:t>
            </a:r>
            <a:r>
              <a:rPr sz="2000" b="1" spc="-20" dirty="0">
                <a:latin typeface="Arial"/>
                <a:cs typeface="Arial"/>
              </a:rPr>
              <a:t>CASUALTY 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ASSESSMENT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FINDINGS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3812" y="1035658"/>
            <a:ext cx="4066540" cy="5440680"/>
          </a:xfrm>
          <a:custGeom>
            <a:avLst/>
            <a:gdLst/>
            <a:ahLst/>
            <a:cxnLst/>
            <a:rect l="l" t="t" r="r" b="b"/>
            <a:pathLst>
              <a:path w="4066540" h="5440680">
                <a:moveTo>
                  <a:pt x="0" y="191156"/>
                </a:moveTo>
                <a:lnTo>
                  <a:pt x="5048" y="147325"/>
                </a:lnTo>
                <a:lnTo>
                  <a:pt x="19429" y="107090"/>
                </a:lnTo>
                <a:lnTo>
                  <a:pt x="41994" y="71597"/>
                </a:lnTo>
                <a:lnTo>
                  <a:pt x="71597" y="41994"/>
                </a:lnTo>
                <a:lnTo>
                  <a:pt x="107090" y="19429"/>
                </a:lnTo>
                <a:lnTo>
                  <a:pt x="147326" y="5048"/>
                </a:lnTo>
                <a:lnTo>
                  <a:pt x="191156" y="0"/>
                </a:lnTo>
                <a:lnTo>
                  <a:pt x="3875111" y="0"/>
                </a:lnTo>
                <a:lnTo>
                  <a:pt x="3918941" y="5048"/>
                </a:lnTo>
                <a:lnTo>
                  <a:pt x="3959176" y="19429"/>
                </a:lnTo>
                <a:lnTo>
                  <a:pt x="3994669" y="41994"/>
                </a:lnTo>
                <a:lnTo>
                  <a:pt x="4024272" y="71597"/>
                </a:lnTo>
                <a:lnTo>
                  <a:pt x="4046837" y="107090"/>
                </a:lnTo>
                <a:lnTo>
                  <a:pt x="4061218" y="147325"/>
                </a:lnTo>
                <a:lnTo>
                  <a:pt x="4066267" y="191156"/>
                </a:lnTo>
                <a:lnTo>
                  <a:pt x="4066267" y="5249036"/>
                </a:lnTo>
                <a:lnTo>
                  <a:pt x="4061218" y="5292866"/>
                </a:lnTo>
                <a:lnTo>
                  <a:pt x="4046837" y="5333101"/>
                </a:lnTo>
                <a:lnTo>
                  <a:pt x="4024272" y="5368594"/>
                </a:lnTo>
                <a:lnTo>
                  <a:pt x="3994669" y="5398197"/>
                </a:lnTo>
                <a:lnTo>
                  <a:pt x="3959176" y="5420762"/>
                </a:lnTo>
                <a:lnTo>
                  <a:pt x="3918941" y="5435143"/>
                </a:lnTo>
                <a:lnTo>
                  <a:pt x="3875111" y="5440192"/>
                </a:lnTo>
                <a:lnTo>
                  <a:pt x="191156" y="5440192"/>
                </a:lnTo>
                <a:lnTo>
                  <a:pt x="147326" y="5435143"/>
                </a:lnTo>
                <a:lnTo>
                  <a:pt x="107090" y="5420762"/>
                </a:lnTo>
                <a:lnTo>
                  <a:pt x="71597" y="5398197"/>
                </a:lnTo>
                <a:lnTo>
                  <a:pt x="41994" y="5368594"/>
                </a:lnTo>
                <a:lnTo>
                  <a:pt x="19429" y="5333101"/>
                </a:lnTo>
                <a:lnTo>
                  <a:pt x="5048" y="5292866"/>
                </a:lnTo>
                <a:lnTo>
                  <a:pt x="0" y="5249036"/>
                </a:lnTo>
                <a:lnTo>
                  <a:pt x="0" y="191156"/>
                </a:lnTo>
                <a:close/>
              </a:path>
            </a:pathLst>
          </a:custGeom>
          <a:ln w="38100">
            <a:solidFill>
              <a:srgbClr val="687A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578526" y="1016608"/>
            <a:ext cx="7070725" cy="5478780"/>
            <a:chOff x="4578526" y="1016608"/>
            <a:chExt cx="7070725" cy="5478780"/>
          </a:xfrm>
        </p:grpSpPr>
        <p:sp>
          <p:nvSpPr>
            <p:cNvPr id="28" name="object 28"/>
            <p:cNvSpPr/>
            <p:nvPr/>
          </p:nvSpPr>
          <p:spPr>
            <a:xfrm>
              <a:off x="4597576" y="1035658"/>
              <a:ext cx="7032625" cy="5440680"/>
            </a:xfrm>
            <a:custGeom>
              <a:avLst/>
              <a:gdLst/>
              <a:ahLst/>
              <a:cxnLst/>
              <a:rect l="l" t="t" r="r" b="b"/>
              <a:pathLst>
                <a:path w="7032625" h="5440680">
                  <a:moveTo>
                    <a:pt x="0" y="255741"/>
                  </a:moveTo>
                  <a:lnTo>
                    <a:pt x="4120" y="209771"/>
                  </a:lnTo>
                  <a:lnTo>
                    <a:pt x="15999" y="166505"/>
                  </a:lnTo>
                  <a:lnTo>
                    <a:pt x="34916" y="126663"/>
                  </a:lnTo>
                  <a:lnTo>
                    <a:pt x="60147" y="90970"/>
                  </a:lnTo>
                  <a:lnTo>
                    <a:pt x="90970" y="60147"/>
                  </a:lnTo>
                  <a:lnTo>
                    <a:pt x="126663" y="34916"/>
                  </a:lnTo>
                  <a:lnTo>
                    <a:pt x="166505" y="15999"/>
                  </a:lnTo>
                  <a:lnTo>
                    <a:pt x="209771" y="4120"/>
                  </a:lnTo>
                  <a:lnTo>
                    <a:pt x="255741" y="0"/>
                  </a:lnTo>
                  <a:lnTo>
                    <a:pt x="6776707" y="0"/>
                  </a:lnTo>
                  <a:lnTo>
                    <a:pt x="6822677" y="4120"/>
                  </a:lnTo>
                  <a:lnTo>
                    <a:pt x="6865944" y="15999"/>
                  </a:lnTo>
                  <a:lnTo>
                    <a:pt x="6905785" y="34916"/>
                  </a:lnTo>
                  <a:lnTo>
                    <a:pt x="6941478" y="60147"/>
                  </a:lnTo>
                  <a:lnTo>
                    <a:pt x="6972301" y="90970"/>
                  </a:lnTo>
                  <a:lnTo>
                    <a:pt x="6997532" y="126663"/>
                  </a:lnTo>
                  <a:lnTo>
                    <a:pt x="7016449" y="166505"/>
                  </a:lnTo>
                  <a:lnTo>
                    <a:pt x="7028328" y="209771"/>
                  </a:lnTo>
                  <a:lnTo>
                    <a:pt x="7032449" y="255741"/>
                  </a:lnTo>
                  <a:lnTo>
                    <a:pt x="7032449" y="5184450"/>
                  </a:lnTo>
                  <a:lnTo>
                    <a:pt x="7028328" y="5230420"/>
                  </a:lnTo>
                  <a:lnTo>
                    <a:pt x="7016449" y="5273686"/>
                  </a:lnTo>
                  <a:lnTo>
                    <a:pt x="6997532" y="5313528"/>
                  </a:lnTo>
                  <a:lnTo>
                    <a:pt x="6972301" y="5349221"/>
                  </a:lnTo>
                  <a:lnTo>
                    <a:pt x="6941478" y="5380044"/>
                  </a:lnTo>
                  <a:lnTo>
                    <a:pt x="6905785" y="5405275"/>
                  </a:lnTo>
                  <a:lnTo>
                    <a:pt x="6865944" y="5424192"/>
                  </a:lnTo>
                  <a:lnTo>
                    <a:pt x="6822677" y="5436071"/>
                  </a:lnTo>
                  <a:lnTo>
                    <a:pt x="6776707" y="5440192"/>
                  </a:lnTo>
                  <a:lnTo>
                    <a:pt x="255741" y="5440192"/>
                  </a:lnTo>
                  <a:lnTo>
                    <a:pt x="209771" y="5436071"/>
                  </a:lnTo>
                  <a:lnTo>
                    <a:pt x="166505" y="5424192"/>
                  </a:lnTo>
                  <a:lnTo>
                    <a:pt x="126663" y="5405275"/>
                  </a:lnTo>
                  <a:lnTo>
                    <a:pt x="90970" y="5380044"/>
                  </a:lnTo>
                  <a:lnTo>
                    <a:pt x="60147" y="5349221"/>
                  </a:lnTo>
                  <a:lnTo>
                    <a:pt x="34916" y="5313528"/>
                  </a:lnTo>
                  <a:lnTo>
                    <a:pt x="15999" y="5273686"/>
                  </a:lnTo>
                  <a:lnTo>
                    <a:pt x="4120" y="5230420"/>
                  </a:lnTo>
                  <a:lnTo>
                    <a:pt x="0" y="5184450"/>
                  </a:lnTo>
                  <a:lnTo>
                    <a:pt x="0" y="255741"/>
                  </a:lnTo>
                  <a:close/>
                </a:path>
              </a:pathLst>
            </a:custGeom>
            <a:ln w="3810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27010" y="3652987"/>
              <a:ext cx="132715" cy="114300"/>
            </a:xfrm>
            <a:custGeom>
              <a:avLst/>
              <a:gdLst/>
              <a:ahLst/>
              <a:cxnLst/>
              <a:rect l="l" t="t" r="r" b="b"/>
              <a:pathLst>
                <a:path w="132714" h="114300">
                  <a:moveTo>
                    <a:pt x="66146" y="0"/>
                  </a:moveTo>
                  <a:lnTo>
                    <a:pt x="0" y="114046"/>
                  </a:lnTo>
                  <a:lnTo>
                    <a:pt x="132294" y="114046"/>
                  </a:lnTo>
                  <a:lnTo>
                    <a:pt x="66146" y="0"/>
                  </a:lnTo>
                  <a:close/>
                </a:path>
              </a:pathLst>
            </a:custGeom>
            <a:solidFill>
              <a:srgbClr val="2E3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794408" y="4731004"/>
            <a:ext cx="286194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MIST Report </a:t>
            </a:r>
            <a:r>
              <a:rPr sz="1600" spc="-5" dirty="0">
                <a:latin typeface="Arial MT"/>
                <a:cs typeface="Arial MT"/>
              </a:rPr>
              <a:t>is generated </a:t>
            </a:r>
            <a:r>
              <a:rPr sz="1600" dirty="0">
                <a:latin typeface="Arial MT"/>
                <a:cs typeface="Arial MT"/>
              </a:rPr>
              <a:t>from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Casualty’s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DD Form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1380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721352" y="1764792"/>
            <a:ext cx="5394960" cy="3642360"/>
            <a:chOff x="4721352" y="1764792"/>
            <a:chExt cx="5394960" cy="3642360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2288" y="4572000"/>
              <a:ext cx="954024" cy="8351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1352" y="1764792"/>
              <a:ext cx="3017520" cy="1700783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038045" y="3546348"/>
            <a:ext cx="2512060" cy="7264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400" b="1" dirty="0">
                <a:latin typeface="Arial"/>
                <a:cs typeface="Arial"/>
              </a:rPr>
              <a:t>DD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FORM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1380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How-To </a:t>
            </a:r>
            <a:r>
              <a:rPr sz="1400" b="1" spc="-10" dirty="0">
                <a:latin typeface="Arial"/>
                <a:cs typeface="Arial"/>
              </a:rPr>
              <a:t>Video</a:t>
            </a:r>
            <a:endParaRPr sz="1400">
              <a:latin typeface="Arial"/>
              <a:cs typeface="Arial"/>
            </a:endParaRPr>
          </a:p>
          <a:p>
            <a:pPr marL="169545" marR="490220">
              <a:lnSpc>
                <a:spcPts val="1490"/>
              </a:lnSpc>
              <a:spcBef>
                <a:spcPts val="545"/>
              </a:spcBef>
            </a:pPr>
            <a:r>
              <a:rPr sz="1400" spc="-10" dirty="0">
                <a:latin typeface="Arial MT"/>
                <a:cs typeface="Arial MT"/>
              </a:rPr>
              <a:t>Video </a:t>
            </a:r>
            <a:r>
              <a:rPr sz="1400" spc="-5" dirty="0">
                <a:latin typeface="Arial MT"/>
                <a:cs typeface="Arial MT"/>
              </a:rPr>
              <a:t>can be found on </a:t>
            </a:r>
            <a:r>
              <a:rPr sz="1400" dirty="0">
                <a:latin typeface="Arial MT"/>
                <a:cs typeface="Arial MT"/>
              </a:rPr>
              <a:t> D</a:t>
            </a:r>
            <a:r>
              <a:rPr sz="1400" spc="-5" dirty="0">
                <a:latin typeface="Arial MT"/>
                <a:cs typeface="Arial MT"/>
              </a:rPr>
              <a:t>ep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y</a:t>
            </a:r>
            <a:r>
              <a:rPr sz="1400" spc="-5" dirty="0">
                <a:latin typeface="Arial MT"/>
                <a:cs typeface="Arial MT"/>
              </a:rPr>
              <a:t>edMed</a:t>
            </a:r>
            <a:r>
              <a:rPr sz="1400" dirty="0">
                <a:latin typeface="Arial MT"/>
                <a:cs typeface="Arial MT"/>
              </a:rPr>
              <a:t>ici</a:t>
            </a:r>
            <a:r>
              <a:rPr sz="1400" spc="-5" dirty="0">
                <a:latin typeface="Arial MT"/>
                <a:cs typeface="Arial MT"/>
              </a:rPr>
              <a:t>ne.</a:t>
            </a:r>
            <a:r>
              <a:rPr sz="1400" dirty="0">
                <a:latin typeface="Arial MT"/>
                <a:cs typeface="Arial MT"/>
              </a:rPr>
              <a:t>c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781555"/>
            <a:ext cx="514286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Communication and Documentation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Form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1380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56719" y="236957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S</a:t>
            </a:r>
            <a:r>
              <a:rPr sz="3600" dirty="0">
                <a:solidFill>
                  <a:srgbClr val="000000"/>
                </a:solidFill>
              </a:rPr>
              <a:t>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44517" y="1910587"/>
            <a:ext cx="6066790" cy="161353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5" dirty="0">
                <a:latin typeface="Arial MT"/>
                <a:cs typeface="Arial MT"/>
              </a:rPr>
              <a:t> discussed the </a:t>
            </a:r>
            <a:r>
              <a:rPr sz="1800" b="1" spc="-5" dirty="0">
                <a:latin typeface="Arial"/>
                <a:cs typeface="Arial"/>
              </a:rPr>
              <a:t>9-Line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b="1" spc="-5" dirty="0">
                <a:latin typeface="Arial"/>
                <a:cs typeface="Arial"/>
              </a:rPr>
              <a:t>MIST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Reports</a:t>
            </a:r>
            <a:endParaRPr sz="1800">
              <a:latin typeface="Arial MT"/>
              <a:cs typeface="Arial MT"/>
            </a:endParaRPr>
          </a:p>
          <a:p>
            <a:pPr marL="12700" marR="474980">
              <a:lnSpc>
                <a:spcPts val="3220"/>
              </a:lnSpc>
              <a:spcBef>
                <a:spcPts val="160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discussed </a:t>
            </a:r>
            <a:r>
              <a:rPr sz="1800" b="1" spc="-5" dirty="0">
                <a:latin typeface="Arial"/>
                <a:cs typeface="Arial"/>
              </a:rPr>
              <a:t>requesting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evacuation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casualty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identified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over-categorization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5" dirty="0">
                <a:latin typeface="Arial MT"/>
                <a:cs typeface="Arial MT"/>
              </a:rPr>
              <a:t> identified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key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information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relay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tactical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leadership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6458" y="199699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6458" y="239986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868680"/>
            <a:ext cx="7720965" cy="5989320"/>
            <a:chOff x="0" y="868680"/>
            <a:chExt cx="7720965" cy="59893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68680"/>
              <a:ext cx="4919472" cy="32887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06458" y="3205593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43072"/>
              <a:ext cx="5669280" cy="36149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06458" y="2802728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8303" y="2980944"/>
              <a:ext cx="3002279" cy="384047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1000" y="3648455"/>
            <a:ext cx="3810000" cy="276453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008718" y="1760219"/>
            <a:ext cx="9286240" cy="21869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whom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communicate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casualty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situation?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42000"/>
              </a:lnSpc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Which lines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 a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MEDEVAC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transmitted for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 asset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launched?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information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MIST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contain?</a:t>
            </a:r>
            <a:endParaRPr sz="2000">
              <a:latin typeface="Arial"/>
              <a:cs typeface="Arial"/>
            </a:endParaRPr>
          </a:p>
          <a:p>
            <a:pPr marL="12700" marR="291465">
              <a:lnSpc>
                <a:spcPts val="3410"/>
              </a:lnSpc>
              <a:spcBef>
                <a:spcPts val="7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complete casualty care documentation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Form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1380?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find 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Form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1380?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5732" y="1971675"/>
            <a:ext cx="0" cy="238760"/>
          </a:xfrm>
          <a:custGeom>
            <a:avLst/>
            <a:gdLst/>
            <a:ahLst/>
            <a:cxnLst/>
            <a:rect l="l" t="t" r="r" b="b"/>
            <a:pathLst>
              <a:path h="238760">
                <a:moveTo>
                  <a:pt x="0" y="238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5732" y="2366797"/>
            <a:ext cx="0" cy="238760"/>
          </a:xfrm>
          <a:custGeom>
            <a:avLst/>
            <a:gdLst/>
            <a:ahLst/>
            <a:cxnLst/>
            <a:rect l="l" t="t" r="r" b="b"/>
            <a:pathLst>
              <a:path h="238760">
                <a:moveTo>
                  <a:pt x="0" y="238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5732" y="2803960"/>
            <a:ext cx="0" cy="238760"/>
          </a:xfrm>
          <a:custGeom>
            <a:avLst/>
            <a:gdLst/>
            <a:ahLst/>
            <a:cxnLst/>
            <a:rect l="l" t="t" r="r" b="b"/>
            <a:pathLst>
              <a:path h="238760">
                <a:moveTo>
                  <a:pt x="0" y="238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5732" y="3230613"/>
            <a:ext cx="0" cy="238760"/>
          </a:xfrm>
          <a:custGeom>
            <a:avLst/>
            <a:gdLst/>
            <a:ahLst/>
            <a:cxnLst/>
            <a:rect l="l" t="t" r="r" b="b"/>
            <a:pathLst>
              <a:path h="238760">
                <a:moveTo>
                  <a:pt x="0" y="238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25732" y="3657264"/>
            <a:ext cx="0" cy="238760"/>
          </a:xfrm>
          <a:custGeom>
            <a:avLst/>
            <a:gdLst/>
            <a:ahLst/>
            <a:cxnLst/>
            <a:rect l="l" t="t" r="r" b="b"/>
            <a:pathLst>
              <a:path h="238760">
                <a:moveTo>
                  <a:pt x="0" y="238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2960923"/>
            <a:ext cx="732307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3799401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6</a:t>
            </a:r>
            <a:endParaRPr sz="6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3778E3-9049-6E25-A053-33BFA6FF4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"/>
            <a:ext cx="12192000" cy="6857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7712" y="2731912"/>
            <a:ext cx="3342640" cy="287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2915" marR="433705" indent="-463550">
              <a:lnSpc>
                <a:spcPts val="3500"/>
              </a:lnSpc>
              <a:spcBef>
                <a:spcPts val="95"/>
              </a:spcBef>
              <a:tabLst>
                <a:tab pos="46228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2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918844" marR="839469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457200">
              <a:lnSpc>
                <a:spcPts val="191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  <a:p>
            <a:pPr marL="742950" marR="165100" indent="-285750">
              <a:lnSpc>
                <a:spcPts val="1900"/>
              </a:lnSpc>
              <a:spcBef>
                <a:spcPts val="65"/>
              </a:spcBef>
              <a:tabLst>
                <a:tab pos="742950" algn="l"/>
              </a:tabLst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ED7D31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20"/>
              </a:lnSpc>
              <a:tabLst>
                <a:tab pos="742950" algn="l"/>
              </a:tabLst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ED7D31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 as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910"/>
              </a:lnSpc>
              <a:tabLst>
                <a:tab pos="742950" algn="l"/>
              </a:tabLst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ED7D31"/>
                </a:solidFill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MARCH-PAWS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7421" y="2746564"/>
            <a:ext cx="4346575" cy="1513205"/>
            <a:chOff x="477421" y="2746564"/>
            <a:chExt cx="4346575" cy="1513205"/>
          </a:xfrm>
        </p:grpSpPr>
        <p:sp>
          <p:nvSpPr>
            <p:cNvPr id="9" name="object 9"/>
            <p:cNvSpPr/>
            <p:nvPr/>
          </p:nvSpPr>
          <p:spPr>
            <a:xfrm>
              <a:off x="477418" y="2746565"/>
              <a:ext cx="4346575" cy="587375"/>
            </a:xfrm>
            <a:custGeom>
              <a:avLst/>
              <a:gdLst/>
              <a:ahLst/>
              <a:cxnLst/>
              <a:rect l="l" t="t" r="r" b="b"/>
              <a:pathLst>
                <a:path w="4346575" h="587375">
                  <a:moveTo>
                    <a:pt x="533234" y="266623"/>
                  </a:moveTo>
                  <a:lnTo>
                    <a:pt x="528942" y="218706"/>
                  </a:lnTo>
                  <a:lnTo>
                    <a:pt x="516559" y="173596"/>
                  </a:lnTo>
                  <a:lnTo>
                    <a:pt x="496836" y="132054"/>
                  </a:lnTo>
                  <a:lnTo>
                    <a:pt x="470535" y="94843"/>
                  </a:lnTo>
                  <a:lnTo>
                    <a:pt x="438404" y="62712"/>
                  </a:lnTo>
                  <a:lnTo>
                    <a:pt x="401193" y="36410"/>
                  </a:lnTo>
                  <a:lnTo>
                    <a:pt x="359651" y="16687"/>
                  </a:lnTo>
                  <a:lnTo>
                    <a:pt x="314540" y="4305"/>
                  </a:lnTo>
                  <a:lnTo>
                    <a:pt x="266623" y="0"/>
                  </a:lnTo>
                  <a:lnTo>
                    <a:pt x="218694" y="4305"/>
                  </a:lnTo>
                  <a:lnTo>
                    <a:pt x="173583" y="16687"/>
                  </a:lnTo>
                  <a:lnTo>
                    <a:pt x="132054" y="36410"/>
                  </a:lnTo>
                  <a:lnTo>
                    <a:pt x="94843" y="62712"/>
                  </a:lnTo>
                  <a:lnTo>
                    <a:pt x="62699" y="94843"/>
                  </a:lnTo>
                  <a:lnTo>
                    <a:pt x="36398" y="132054"/>
                  </a:lnTo>
                  <a:lnTo>
                    <a:pt x="16675" y="173596"/>
                  </a:lnTo>
                  <a:lnTo>
                    <a:pt x="4292" y="218706"/>
                  </a:lnTo>
                  <a:lnTo>
                    <a:pt x="0" y="266623"/>
                  </a:lnTo>
                  <a:lnTo>
                    <a:pt x="4292" y="314553"/>
                  </a:lnTo>
                  <a:lnTo>
                    <a:pt x="16675" y="359664"/>
                  </a:lnTo>
                  <a:lnTo>
                    <a:pt x="36398" y="401193"/>
                  </a:lnTo>
                  <a:lnTo>
                    <a:pt x="62699" y="438404"/>
                  </a:lnTo>
                  <a:lnTo>
                    <a:pt x="94843" y="470547"/>
                  </a:lnTo>
                  <a:lnTo>
                    <a:pt x="132054" y="496849"/>
                  </a:lnTo>
                  <a:lnTo>
                    <a:pt x="173583" y="516572"/>
                  </a:lnTo>
                  <a:lnTo>
                    <a:pt x="218694" y="528955"/>
                  </a:lnTo>
                  <a:lnTo>
                    <a:pt x="266623" y="533247"/>
                  </a:lnTo>
                  <a:lnTo>
                    <a:pt x="314540" y="528955"/>
                  </a:lnTo>
                  <a:lnTo>
                    <a:pt x="359651" y="516572"/>
                  </a:lnTo>
                  <a:lnTo>
                    <a:pt x="401193" y="496849"/>
                  </a:lnTo>
                  <a:lnTo>
                    <a:pt x="438404" y="470547"/>
                  </a:lnTo>
                  <a:lnTo>
                    <a:pt x="470535" y="438404"/>
                  </a:lnTo>
                  <a:lnTo>
                    <a:pt x="496836" y="401193"/>
                  </a:lnTo>
                  <a:lnTo>
                    <a:pt x="516559" y="359664"/>
                  </a:lnTo>
                  <a:lnTo>
                    <a:pt x="528942" y="314553"/>
                  </a:lnTo>
                  <a:lnTo>
                    <a:pt x="533234" y="266623"/>
                  </a:lnTo>
                  <a:close/>
                </a:path>
                <a:path w="4346575" h="587375">
                  <a:moveTo>
                    <a:pt x="4346130" y="320675"/>
                  </a:moveTo>
                  <a:lnTo>
                    <a:pt x="4341838" y="272745"/>
                  </a:lnTo>
                  <a:lnTo>
                    <a:pt x="4329442" y="227634"/>
                  </a:lnTo>
                  <a:lnTo>
                    <a:pt x="4309732" y="186105"/>
                  </a:lnTo>
                  <a:lnTo>
                    <a:pt x="4283418" y="148894"/>
                  </a:lnTo>
                  <a:lnTo>
                    <a:pt x="4251287" y="116751"/>
                  </a:lnTo>
                  <a:lnTo>
                    <a:pt x="4214076" y="90449"/>
                  </a:lnTo>
                  <a:lnTo>
                    <a:pt x="4172547" y="70726"/>
                  </a:lnTo>
                  <a:lnTo>
                    <a:pt x="4127436" y="58343"/>
                  </a:lnTo>
                  <a:lnTo>
                    <a:pt x="4079506" y="54051"/>
                  </a:lnTo>
                  <a:lnTo>
                    <a:pt x="4031577" y="58343"/>
                  </a:lnTo>
                  <a:lnTo>
                    <a:pt x="3986479" y="70726"/>
                  </a:lnTo>
                  <a:lnTo>
                    <a:pt x="3944937" y="90449"/>
                  </a:lnTo>
                  <a:lnTo>
                    <a:pt x="3907726" y="116751"/>
                  </a:lnTo>
                  <a:lnTo>
                    <a:pt x="3875595" y="148894"/>
                  </a:lnTo>
                  <a:lnTo>
                    <a:pt x="3849293" y="186105"/>
                  </a:lnTo>
                  <a:lnTo>
                    <a:pt x="3829570" y="227634"/>
                  </a:lnTo>
                  <a:lnTo>
                    <a:pt x="3817188" y="272745"/>
                  </a:lnTo>
                  <a:lnTo>
                    <a:pt x="3812883" y="320675"/>
                  </a:lnTo>
                  <a:lnTo>
                    <a:pt x="3817188" y="368592"/>
                  </a:lnTo>
                  <a:lnTo>
                    <a:pt x="3829570" y="413702"/>
                  </a:lnTo>
                  <a:lnTo>
                    <a:pt x="3849293" y="455244"/>
                  </a:lnTo>
                  <a:lnTo>
                    <a:pt x="3875595" y="492455"/>
                  </a:lnTo>
                  <a:lnTo>
                    <a:pt x="3907726" y="524586"/>
                  </a:lnTo>
                  <a:lnTo>
                    <a:pt x="3944937" y="550887"/>
                  </a:lnTo>
                  <a:lnTo>
                    <a:pt x="3986479" y="570611"/>
                  </a:lnTo>
                  <a:lnTo>
                    <a:pt x="4031577" y="582993"/>
                  </a:lnTo>
                  <a:lnTo>
                    <a:pt x="4079506" y="587286"/>
                  </a:lnTo>
                  <a:lnTo>
                    <a:pt x="4127436" y="582993"/>
                  </a:lnTo>
                  <a:lnTo>
                    <a:pt x="4172547" y="570611"/>
                  </a:lnTo>
                  <a:lnTo>
                    <a:pt x="4214076" y="550887"/>
                  </a:lnTo>
                  <a:lnTo>
                    <a:pt x="4251287" y="524586"/>
                  </a:lnTo>
                  <a:lnTo>
                    <a:pt x="4283418" y="492455"/>
                  </a:lnTo>
                  <a:lnTo>
                    <a:pt x="4309732" y="455244"/>
                  </a:lnTo>
                  <a:lnTo>
                    <a:pt x="4329442" y="413702"/>
                  </a:lnTo>
                  <a:lnTo>
                    <a:pt x="4341838" y="368592"/>
                  </a:lnTo>
                  <a:lnTo>
                    <a:pt x="4346130" y="320675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78091" y="2807715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35371" y="2659380"/>
            <a:ext cx="3066415" cy="29965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418465">
              <a:lnSpc>
                <a:spcPct val="90000"/>
              </a:lnSpc>
              <a:spcBef>
                <a:spcPts val="48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12700" marR="971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documentation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5371" y="5983732"/>
            <a:ext cx="29876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605874" y="504175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05874" y="539319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86316" y="2746564"/>
            <a:ext cx="7552055" cy="3754120"/>
            <a:chOff x="286316" y="2746564"/>
            <a:chExt cx="7552055" cy="3754120"/>
          </a:xfrm>
        </p:grpSpPr>
        <p:sp>
          <p:nvSpPr>
            <p:cNvPr id="19" name="object 19"/>
            <p:cNvSpPr/>
            <p:nvPr/>
          </p:nvSpPr>
          <p:spPr>
            <a:xfrm>
              <a:off x="4973544" y="4680187"/>
              <a:ext cx="0" cy="344805"/>
            </a:xfrm>
            <a:custGeom>
              <a:avLst/>
              <a:gdLst/>
              <a:ahLst/>
              <a:cxnLst/>
              <a:rect l="l" t="t" r="r" b="b"/>
              <a:pathLst>
                <a:path h="344804">
                  <a:moveTo>
                    <a:pt x="0" y="344715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3544" y="513397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73544" y="5395235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35329" y="2773457"/>
              <a:ext cx="3602990" cy="3726815"/>
            </a:xfrm>
            <a:custGeom>
              <a:avLst/>
              <a:gdLst/>
              <a:ahLst/>
              <a:cxnLst/>
              <a:rect l="l" t="t" r="r" b="b"/>
              <a:pathLst>
                <a:path w="3602990" h="3726815">
                  <a:moveTo>
                    <a:pt x="3602775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602775" y="3726737"/>
                  </a:lnTo>
                  <a:lnTo>
                    <a:pt x="3602775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33178" y="75691"/>
            <a:ext cx="4527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85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EVACUATION</a:t>
            </a: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75278" y="612246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45911" y="5923469"/>
            <a:ext cx="473709" cy="549910"/>
          </a:xfrm>
          <a:custGeom>
            <a:avLst/>
            <a:gdLst/>
            <a:ahLst/>
            <a:cxnLst/>
            <a:rect l="l" t="t" r="r" b="b"/>
            <a:pathLst>
              <a:path w="473709" h="549910">
                <a:moveTo>
                  <a:pt x="0" y="0"/>
                </a:moveTo>
                <a:lnTo>
                  <a:pt x="0" y="549480"/>
                </a:lnTo>
                <a:lnTo>
                  <a:pt x="473689" y="274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984" y="1399032"/>
            <a:ext cx="3252216" cy="235915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732642" y="1558058"/>
            <a:ext cx="4283710" cy="4925060"/>
          </a:xfrm>
          <a:custGeom>
            <a:avLst/>
            <a:gdLst/>
            <a:ahLst/>
            <a:cxnLst/>
            <a:rect l="l" t="t" r="r" b="b"/>
            <a:pathLst>
              <a:path w="4283709" h="4925060">
                <a:moveTo>
                  <a:pt x="4080357" y="0"/>
                </a:moveTo>
                <a:lnTo>
                  <a:pt x="202987" y="0"/>
                </a:lnTo>
                <a:lnTo>
                  <a:pt x="156444" y="5361"/>
                </a:lnTo>
                <a:lnTo>
                  <a:pt x="113719" y="20631"/>
                </a:lnTo>
                <a:lnTo>
                  <a:pt x="76029" y="44594"/>
                </a:lnTo>
                <a:lnTo>
                  <a:pt x="44594" y="76029"/>
                </a:lnTo>
                <a:lnTo>
                  <a:pt x="20631" y="113719"/>
                </a:lnTo>
                <a:lnTo>
                  <a:pt x="5361" y="156444"/>
                </a:lnTo>
                <a:lnTo>
                  <a:pt x="0" y="202987"/>
                </a:lnTo>
                <a:lnTo>
                  <a:pt x="0" y="4721967"/>
                </a:lnTo>
                <a:lnTo>
                  <a:pt x="5361" y="4768511"/>
                </a:lnTo>
                <a:lnTo>
                  <a:pt x="20631" y="4811237"/>
                </a:lnTo>
                <a:lnTo>
                  <a:pt x="44594" y="4848926"/>
                </a:lnTo>
                <a:lnTo>
                  <a:pt x="76029" y="4880361"/>
                </a:lnTo>
                <a:lnTo>
                  <a:pt x="113719" y="4904324"/>
                </a:lnTo>
                <a:lnTo>
                  <a:pt x="156444" y="4919594"/>
                </a:lnTo>
                <a:lnTo>
                  <a:pt x="202987" y="4924955"/>
                </a:lnTo>
                <a:lnTo>
                  <a:pt x="4080357" y="4924955"/>
                </a:lnTo>
                <a:lnTo>
                  <a:pt x="4126901" y="4919594"/>
                </a:lnTo>
                <a:lnTo>
                  <a:pt x="4169626" y="4904324"/>
                </a:lnTo>
                <a:lnTo>
                  <a:pt x="4207316" y="4880361"/>
                </a:lnTo>
                <a:lnTo>
                  <a:pt x="4238751" y="4848926"/>
                </a:lnTo>
                <a:lnTo>
                  <a:pt x="4262713" y="4811237"/>
                </a:lnTo>
                <a:lnTo>
                  <a:pt x="4277984" y="4768511"/>
                </a:lnTo>
                <a:lnTo>
                  <a:pt x="4283345" y="4721967"/>
                </a:lnTo>
                <a:lnTo>
                  <a:pt x="4283345" y="202987"/>
                </a:lnTo>
                <a:lnTo>
                  <a:pt x="4277984" y="156444"/>
                </a:lnTo>
                <a:lnTo>
                  <a:pt x="4262713" y="113719"/>
                </a:lnTo>
                <a:lnTo>
                  <a:pt x="4238751" y="76029"/>
                </a:lnTo>
                <a:lnTo>
                  <a:pt x="4207316" y="44594"/>
                </a:lnTo>
                <a:lnTo>
                  <a:pt x="4169626" y="20631"/>
                </a:lnTo>
                <a:lnTo>
                  <a:pt x="4126901" y="5361"/>
                </a:lnTo>
                <a:lnTo>
                  <a:pt x="408035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33512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0922" y="3751579"/>
            <a:ext cx="2464435" cy="122682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5" dirty="0">
                <a:latin typeface="Arial"/>
                <a:cs typeface="Arial"/>
              </a:rPr>
              <a:t>Communicate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casualty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if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possible</a:t>
            </a:r>
            <a:endParaRPr sz="1800">
              <a:latin typeface="Arial"/>
              <a:cs typeface="Arial"/>
            </a:endParaRPr>
          </a:p>
          <a:p>
            <a:pPr marL="536575" marR="814705">
              <a:lnSpc>
                <a:spcPts val="2710"/>
              </a:lnSpc>
            </a:pPr>
            <a:r>
              <a:rPr sz="1800" spc="-5" dirty="0">
                <a:latin typeface="Arial MT"/>
                <a:cs typeface="Arial MT"/>
              </a:rPr>
              <a:t>En</a:t>
            </a:r>
            <a:r>
              <a:rPr sz="1800" dirty="0">
                <a:latin typeface="Arial MT"/>
                <a:cs typeface="Arial MT"/>
              </a:rPr>
              <a:t>c</a:t>
            </a:r>
            <a:r>
              <a:rPr sz="1800" spc="-5" dirty="0">
                <a:latin typeface="Arial MT"/>
                <a:cs typeface="Arial MT"/>
              </a:rPr>
              <a:t>ou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5" dirty="0">
                <a:latin typeface="Arial MT"/>
                <a:cs typeface="Arial MT"/>
              </a:rPr>
              <a:t>ag</a:t>
            </a:r>
            <a:r>
              <a:rPr sz="1800" dirty="0">
                <a:latin typeface="Arial MT"/>
                <a:cs typeface="Arial MT"/>
              </a:rPr>
              <a:t>e  </a:t>
            </a:r>
            <a:r>
              <a:rPr sz="1800" spc="-5" dirty="0">
                <a:latin typeface="Arial MT"/>
                <a:cs typeface="Arial MT"/>
              </a:rPr>
              <a:t>Reassure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797" y="5019547"/>
            <a:ext cx="23374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Arial MT"/>
                <a:cs typeface="Arial MT"/>
              </a:rPr>
              <a:t>Explain care each step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way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4582" y="3897883"/>
            <a:ext cx="2921635" cy="14795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5" dirty="0">
                <a:latin typeface="Arial"/>
                <a:cs typeface="Arial"/>
              </a:rPr>
              <a:t>Communicate immediately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with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tactical </a:t>
            </a:r>
            <a:r>
              <a:rPr sz="1800" b="1" dirty="0">
                <a:latin typeface="Arial"/>
                <a:cs typeface="Arial"/>
              </a:rPr>
              <a:t>leader</a:t>
            </a:r>
            <a:r>
              <a:rPr sz="1800" b="1" spc="-5" dirty="0">
                <a:latin typeface="Arial"/>
                <a:cs typeface="Arial"/>
              </a:rPr>
              <a:t> for</a:t>
            </a:r>
            <a:endParaRPr sz="180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204"/>
              </a:spcBef>
            </a:pPr>
            <a:r>
              <a:rPr sz="1800" spc="-5" dirty="0">
                <a:latin typeface="Arial MT"/>
                <a:cs typeface="Arial MT"/>
              </a:rPr>
              <a:t>Status</a:t>
            </a:r>
            <a:endParaRPr sz="1800">
              <a:latin typeface="Arial MT"/>
              <a:cs typeface="Arial MT"/>
            </a:endParaRPr>
          </a:p>
          <a:p>
            <a:pPr marL="536575" marR="459105">
              <a:lnSpc>
                <a:spcPct val="111100"/>
              </a:lnSpc>
              <a:spcBef>
                <a:spcPts val="95"/>
              </a:spcBef>
            </a:pPr>
            <a:r>
              <a:rPr sz="1800" spc="-5" dirty="0">
                <a:latin typeface="Arial MT"/>
                <a:cs typeface="Arial MT"/>
              </a:rPr>
              <a:t>Evac requirements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treatment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8976" y="1557527"/>
            <a:ext cx="2971800" cy="21549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308340" y="2873755"/>
            <a:ext cx="3074035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Communicate with evacuation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system to coordinate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TACEVAC/MEDEVAC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using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90"/>
              </a:lnSpc>
            </a:pPr>
            <a:r>
              <a:rPr sz="1800" spc="-5" dirty="0">
                <a:latin typeface="Arial MT"/>
                <a:cs typeface="Arial MT"/>
              </a:rPr>
              <a:t>9-Line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MEDEVAC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request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8340" y="4245355"/>
            <a:ext cx="260413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Keep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casualty’s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latin typeface="Arial MT"/>
                <a:cs typeface="Arial MT"/>
              </a:rPr>
              <a:t>DD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1380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date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5978" y="877315"/>
            <a:ext cx="6613525" cy="170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COMMUNICATION</a:t>
            </a:r>
            <a:endParaRPr sz="3600">
              <a:latin typeface="Arial"/>
              <a:cs typeface="Arial"/>
            </a:endParaRPr>
          </a:p>
          <a:p>
            <a:pPr marL="3965575" marR="5080">
              <a:lnSpc>
                <a:spcPct val="89500"/>
              </a:lnSpc>
              <a:spcBef>
                <a:spcPts val="2450"/>
              </a:spcBef>
            </a:pP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COMMUNICATE</a:t>
            </a:r>
            <a:r>
              <a:rPr sz="20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WITH </a:t>
            </a:r>
            <a:r>
              <a:rPr sz="2000" b="1" spc="-5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EVACUATION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20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MEDICAL</a:t>
            </a:r>
            <a:r>
              <a:rPr sz="2000" b="1" spc="-1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ASSETS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2479" y="5114438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38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7888223" y="2928764"/>
            <a:ext cx="4051300" cy="3167380"/>
            <a:chOff x="7888223" y="2928764"/>
            <a:chExt cx="4051300" cy="3167380"/>
          </a:xfrm>
        </p:grpSpPr>
        <p:sp>
          <p:nvSpPr>
            <p:cNvPr id="16" name="object 16"/>
            <p:cNvSpPr/>
            <p:nvPr/>
          </p:nvSpPr>
          <p:spPr>
            <a:xfrm>
              <a:off x="8165026" y="4310063"/>
              <a:ext cx="0" cy="443230"/>
            </a:xfrm>
            <a:custGeom>
              <a:avLst/>
              <a:gdLst/>
              <a:ahLst/>
              <a:cxnLst/>
              <a:rect l="l" t="t" r="r" b="b"/>
              <a:pathLst>
                <a:path h="443229">
                  <a:moveTo>
                    <a:pt x="0" y="44291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65026" y="2928764"/>
              <a:ext cx="0" cy="1028700"/>
            </a:xfrm>
            <a:custGeom>
              <a:avLst/>
              <a:gdLst/>
              <a:ahLst/>
              <a:cxnLst/>
              <a:rect l="l" t="t" r="r" b="b"/>
              <a:pathLst>
                <a:path h="1028700">
                  <a:moveTo>
                    <a:pt x="0" y="102862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8223" y="4892040"/>
              <a:ext cx="4050791" cy="1203960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562479" y="4752975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183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479" y="4410075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183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8170" y="4529137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183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08170" y="4844622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183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08170" y="5156565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4">
                <a:moveTo>
                  <a:pt x="0" y="183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340864"/>
            <a:ext cx="3819144" cy="258470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3844" y="1628783"/>
            <a:ext cx="4275455" cy="4918075"/>
          </a:xfrm>
          <a:custGeom>
            <a:avLst/>
            <a:gdLst/>
            <a:ahLst/>
            <a:cxnLst/>
            <a:rect l="l" t="t" r="r" b="b"/>
            <a:pathLst>
              <a:path w="4275455" h="4918075">
                <a:moveTo>
                  <a:pt x="4072568" y="0"/>
                </a:moveTo>
                <a:lnTo>
                  <a:pt x="202603" y="0"/>
                </a:lnTo>
                <a:lnTo>
                  <a:pt x="156148" y="5350"/>
                </a:lnTo>
                <a:lnTo>
                  <a:pt x="113503" y="20592"/>
                </a:lnTo>
                <a:lnTo>
                  <a:pt x="75885" y="44509"/>
                </a:lnTo>
                <a:lnTo>
                  <a:pt x="44509" y="75885"/>
                </a:lnTo>
                <a:lnTo>
                  <a:pt x="20592" y="113503"/>
                </a:lnTo>
                <a:lnTo>
                  <a:pt x="5350" y="156148"/>
                </a:lnTo>
                <a:lnTo>
                  <a:pt x="0" y="202603"/>
                </a:lnTo>
                <a:lnTo>
                  <a:pt x="0" y="4715101"/>
                </a:lnTo>
                <a:lnTo>
                  <a:pt x="5350" y="4761556"/>
                </a:lnTo>
                <a:lnTo>
                  <a:pt x="20592" y="4804200"/>
                </a:lnTo>
                <a:lnTo>
                  <a:pt x="44509" y="4841818"/>
                </a:lnTo>
                <a:lnTo>
                  <a:pt x="75885" y="4873194"/>
                </a:lnTo>
                <a:lnTo>
                  <a:pt x="113503" y="4897111"/>
                </a:lnTo>
                <a:lnTo>
                  <a:pt x="156148" y="4912353"/>
                </a:lnTo>
                <a:lnTo>
                  <a:pt x="202603" y="4917704"/>
                </a:lnTo>
                <a:lnTo>
                  <a:pt x="4072568" y="4917704"/>
                </a:lnTo>
                <a:lnTo>
                  <a:pt x="4119023" y="4912353"/>
                </a:lnTo>
                <a:lnTo>
                  <a:pt x="4161668" y="4897111"/>
                </a:lnTo>
                <a:lnTo>
                  <a:pt x="4199286" y="4873194"/>
                </a:lnTo>
                <a:lnTo>
                  <a:pt x="4230662" y="4841818"/>
                </a:lnTo>
                <a:lnTo>
                  <a:pt x="4254578" y="4804200"/>
                </a:lnTo>
                <a:lnTo>
                  <a:pt x="4269820" y="4761556"/>
                </a:lnTo>
                <a:lnTo>
                  <a:pt x="4275171" y="4715101"/>
                </a:lnTo>
                <a:lnTo>
                  <a:pt x="4275171" y="202603"/>
                </a:lnTo>
                <a:lnTo>
                  <a:pt x="4269820" y="156148"/>
                </a:lnTo>
                <a:lnTo>
                  <a:pt x="4254578" y="113503"/>
                </a:lnTo>
                <a:lnTo>
                  <a:pt x="4230662" y="75885"/>
                </a:lnTo>
                <a:lnTo>
                  <a:pt x="4199286" y="44509"/>
                </a:lnTo>
                <a:lnTo>
                  <a:pt x="4161668" y="20592"/>
                </a:lnTo>
                <a:lnTo>
                  <a:pt x="4119023" y="5350"/>
                </a:lnTo>
                <a:lnTo>
                  <a:pt x="4072568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33512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76274" y="5132323"/>
            <a:ext cx="3124835" cy="10464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300"/>
              </a:spcBef>
            </a:pPr>
            <a:r>
              <a:rPr sz="1800" spc="-5" dirty="0">
                <a:latin typeface="Arial MT"/>
                <a:cs typeface="Arial MT"/>
              </a:rPr>
              <a:t>Document all assessment and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medical care (including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interventions and medications)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DD</a:t>
            </a:r>
            <a:r>
              <a:rPr sz="1800" spc="-5" dirty="0">
                <a:latin typeface="Arial MT"/>
                <a:cs typeface="Arial MT"/>
              </a:rPr>
              <a:t> Form 1380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0347" y="3081020"/>
            <a:ext cx="3137535" cy="341185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1160780">
              <a:lnSpc>
                <a:spcPts val="1989"/>
              </a:lnSpc>
              <a:spcBef>
                <a:spcPts val="305"/>
              </a:spcBef>
            </a:pPr>
            <a:r>
              <a:rPr sz="1800" spc="-5" dirty="0">
                <a:latin typeface="Arial MT"/>
                <a:cs typeface="Arial MT"/>
              </a:rPr>
              <a:t>Communicate with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system: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spc="-5" dirty="0">
                <a:latin typeface="Arial MT"/>
                <a:cs typeface="Arial MT"/>
              </a:rPr>
              <a:t>9-Line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MEDEVAC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request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b="1" spc="-5" dirty="0">
                <a:latin typeface="Arial"/>
                <a:cs typeface="Arial"/>
              </a:rPr>
              <a:t>MIST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</a:t>
            </a:r>
            <a:endParaRPr sz="1800">
              <a:latin typeface="Arial MT"/>
              <a:cs typeface="Arial MT"/>
            </a:endParaRPr>
          </a:p>
          <a:p>
            <a:pPr marL="469900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Arial"/>
                <a:cs typeface="Arial"/>
              </a:rPr>
              <a:t>M</a:t>
            </a:r>
            <a:r>
              <a:rPr sz="1800" spc="-5" dirty="0">
                <a:latin typeface="Arial MT"/>
                <a:cs typeface="Arial MT"/>
              </a:rPr>
              <a:t>echanism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  <a:p>
            <a:pPr marL="469900" marR="1579880">
              <a:lnSpc>
                <a:spcPct val="111100"/>
              </a:lnSpc>
              <a:spcBef>
                <a:spcPts val="95"/>
              </a:spcBef>
            </a:pP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spc="-5" dirty="0">
                <a:latin typeface="Arial MT"/>
                <a:cs typeface="Arial MT"/>
              </a:rPr>
              <a:t>njuries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</a:t>
            </a:r>
            <a:r>
              <a:rPr sz="1800" dirty="0">
                <a:latin typeface="Arial MT"/>
                <a:cs typeface="Arial MT"/>
              </a:rPr>
              <a:t>ym</a:t>
            </a:r>
            <a:r>
              <a:rPr sz="1800" spc="-5" dirty="0">
                <a:latin typeface="Arial MT"/>
                <a:cs typeface="Arial MT"/>
              </a:rPr>
              <a:t>pto</a:t>
            </a:r>
            <a:r>
              <a:rPr sz="1800" dirty="0">
                <a:latin typeface="Arial MT"/>
                <a:cs typeface="Arial MT"/>
              </a:rPr>
              <a:t>ms  </a:t>
            </a:r>
            <a:r>
              <a:rPr sz="1800" b="1" spc="-5" dirty="0">
                <a:latin typeface="Arial"/>
                <a:cs typeface="Arial"/>
              </a:rPr>
              <a:t>T</a:t>
            </a:r>
            <a:r>
              <a:rPr sz="1800" spc="-5" dirty="0">
                <a:latin typeface="Arial MT"/>
                <a:cs typeface="Arial MT"/>
              </a:rPr>
              <a:t>reatment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90600"/>
              </a:lnSpc>
              <a:spcBef>
                <a:spcPts val="1045"/>
              </a:spcBef>
            </a:pPr>
            <a:r>
              <a:rPr sz="1800" spc="-5" dirty="0">
                <a:latin typeface="Arial MT"/>
                <a:cs typeface="Arial MT"/>
              </a:rPr>
              <a:t>Relay the information following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your standard operating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procedures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(SOPs)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7655" y="1627632"/>
            <a:ext cx="1856231" cy="13472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69923" y="947420"/>
            <a:ext cx="9931400" cy="1472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COMMUNICATE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C00000"/>
                </a:solidFill>
                <a:latin typeface="Arial"/>
                <a:cs typeface="Arial"/>
              </a:rPr>
              <a:t>RELEVANT</a:t>
            </a:r>
            <a:r>
              <a:rPr sz="36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-135" dirty="0">
                <a:latin typeface="Arial"/>
                <a:cs typeface="Arial"/>
              </a:rPr>
              <a:t>DATA</a:t>
            </a:r>
            <a:endParaRPr sz="3600">
              <a:latin typeface="Arial"/>
              <a:cs typeface="Arial"/>
            </a:endParaRPr>
          </a:p>
          <a:p>
            <a:pPr marL="6583045" marR="488315">
              <a:lnSpc>
                <a:spcPts val="2210"/>
              </a:lnSpc>
              <a:spcBef>
                <a:spcPts val="2695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HANDOFF</a:t>
            </a:r>
            <a:r>
              <a:rPr sz="20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WITH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MEDIC </a:t>
            </a:r>
            <a:r>
              <a:rPr sz="2000" b="1" spc="-5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OR 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MEDEVAC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94855" y="2492035"/>
            <a:ext cx="114300" cy="3851275"/>
            <a:chOff x="7794855" y="2492035"/>
            <a:chExt cx="114300" cy="3851275"/>
          </a:xfrm>
        </p:grpSpPr>
        <p:sp>
          <p:nvSpPr>
            <p:cNvPr id="12" name="object 12"/>
            <p:cNvSpPr/>
            <p:nvPr/>
          </p:nvSpPr>
          <p:spPr>
            <a:xfrm>
              <a:off x="7852005" y="2492035"/>
              <a:ext cx="0" cy="1054735"/>
            </a:xfrm>
            <a:custGeom>
              <a:avLst/>
              <a:gdLst/>
              <a:ahLst/>
              <a:cxnLst/>
              <a:rect l="l" t="t" r="r" b="b"/>
              <a:pathLst>
                <a:path h="1054735">
                  <a:moveTo>
                    <a:pt x="0" y="105439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52005" y="3670056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52005" y="4791871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705435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52005" y="5683595"/>
              <a:ext cx="0" cy="659765"/>
            </a:xfrm>
            <a:custGeom>
              <a:avLst/>
              <a:gdLst/>
              <a:ahLst/>
              <a:cxnLst/>
              <a:rect l="l" t="t" r="r" b="b"/>
              <a:pathLst>
                <a:path h="659764">
                  <a:moveTo>
                    <a:pt x="0" y="65935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52005" y="4099375"/>
              <a:ext cx="0" cy="508000"/>
            </a:xfrm>
            <a:custGeom>
              <a:avLst/>
              <a:gdLst/>
              <a:ahLst/>
              <a:cxnLst/>
              <a:rect l="l" t="t" r="r" b="b"/>
              <a:pathLst>
                <a:path h="508000">
                  <a:moveTo>
                    <a:pt x="0" y="507537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62978" y="5158020"/>
            <a:ext cx="0" cy="1085215"/>
          </a:xfrm>
          <a:custGeom>
            <a:avLst/>
            <a:gdLst/>
            <a:ahLst/>
            <a:cxnLst/>
            <a:rect l="l" t="t" r="r" b="b"/>
            <a:pathLst>
              <a:path h="1085214">
                <a:moveTo>
                  <a:pt x="0" y="108494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23337" y="5716040"/>
            <a:ext cx="0" cy="801370"/>
          </a:xfrm>
          <a:custGeom>
            <a:avLst/>
            <a:gdLst/>
            <a:ahLst/>
            <a:cxnLst/>
            <a:rect l="l" t="t" r="r" b="b"/>
            <a:pathLst>
              <a:path h="801370">
                <a:moveTo>
                  <a:pt x="0" y="80137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23337" y="404806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23337" y="366741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23337" y="3085220"/>
            <a:ext cx="0" cy="508000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50753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19370" y="2456179"/>
            <a:ext cx="3730625" cy="38176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latin typeface="Arial MT"/>
                <a:cs typeface="Arial MT"/>
              </a:rPr>
              <a:t>When handing </a:t>
            </a:r>
            <a:r>
              <a:rPr sz="1800" spc="-15" dirty="0">
                <a:latin typeface="Arial MT"/>
                <a:cs typeface="Arial MT"/>
              </a:rPr>
              <a:t>off </a:t>
            </a:r>
            <a:r>
              <a:rPr sz="1800" spc="-5" dirty="0">
                <a:latin typeface="Arial MT"/>
                <a:cs typeface="Arial MT"/>
              </a:rPr>
              <a:t>the casualty to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spc="-20" dirty="0">
                <a:latin typeface="Arial MT"/>
                <a:cs typeface="Arial MT"/>
              </a:rPr>
              <a:t>MEDEVAC,</a:t>
            </a:r>
            <a:r>
              <a:rPr sz="1800" spc="-5" dirty="0">
                <a:latin typeface="Arial MT"/>
                <a:cs typeface="Arial MT"/>
              </a:rPr>
              <a:t> provide</a:t>
            </a:r>
            <a:endParaRPr sz="1800">
              <a:latin typeface="Arial MT"/>
              <a:cs typeface="Arial MT"/>
            </a:endParaRPr>
          </a:p>
          <a:p>
            <a:pPr marL="12700" marR="407034">
              <a:lnSpc>
                <a:spcPts val="2110"/>
              </a:lnSpc>
              <a:spcBef>
                <a:spcPts val="75"/>
              </a:spcBef>
            </a:pPr>
            <a:r>
              <a:rPr sz="1800" dirty="0">
                <a:latin typeface="Arial MT"/>
                <a:cs typeface="Arial MT"/>
              </a:rPr>
              <a:t>DD </a:t>
            </a:r>
            <a:r>
              <a:rPr sz="1800" spc="-5" dirty="0">
                <a:latin typeface="Arial MT"/>
                <a:cs typeface="Arial MT"/>
              </a:rPr>
              <a:t>Form 1380, including any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additional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information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needed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800" spc="-5" dirty="0">
                <a:latin typeface="Arial MT"/>
                <a:cs typeface="Arial MT"/>
              </a:rPr>
              <a:t>MIST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</a:t>
            </a:r>
            <a:endParaRPr sz="1800">
              <a:latin typeface="Arial MT"/>
              <a:cs typeface="Arial MT"/>
            </a:endParaRPr>
          </a:p>
          <a:p>
            <a:pPr marL="12700" marR="51435">
              <a:lnSpc>
                <a:spcPts val="2090"/>
              </a:lnSpc>
              <a:spcBef>
                <a:spcPts val="1185"/>
              </a:spcBef>
            </a:pPr>
            <a:r>
              <a:rPr sz="1800" spc="-5" dirty="0">
                <a:latin typeface="Arial MT"/>
                <a:cs typeface="Arial MT"/>
              </a:rPr>
              <a:t>May change as the casualty status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interventions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performed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change</a:t>
            </a:r>
            <a:endParaRPr sz="1800">
              <a:latin typeface="Arial MT"/>
              <a:cs typeface="Arial MT"/>
            </a:endParaRPr>
          </a:p>
          <a:p>
            <a:pPr marL="12700" marR="114935">
              <a:lnSpc>
                <a:spcPct val="100000"/>
              </a:lnSpc>
              <a:spcBef>
                <a:spcPts val="969"/>
              </a:spcBef>
            </a:pPr>
            <a:r>
              <a:rPr sz="1800" spc="-5" dirty="0">
                <a:latin typeface="Arial MT"/>
                <a:cs typeface="Arial MT"/>
              </a:rPr>
              <a:t>Conveys additional evacuation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information that may be required by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theater commanders</a:t>
            </a:r>
            <a:endParaRPr sz="1800">
              <a:latin typeface="Arial MT"/>
              <a:cs typeface="Arial MT"/>
            </a:endParaRPr>
          </a:p>
          <a:p>
            <a:pPr marL="12700" marR="1626235">
              <a:lnSpc>
                <a:spcPts val="2090"/>
              </a:lnSpc>
              <a:spcBef>
                <a:spcPts val="1160"/>
              </a:spcBef>
            </a:pPr>
            <a:r>
              <a:rPr sz="1800" spc="-5" dirty="0">
                <a:latin typeface="Arial MT"/>
                <a:cs typeface="Arial MT"/>
              </a:rPr>
              <a:t>Helps better prepare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receiving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facility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33512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7271" y="947420"/>
            <a:ext cx="10393045" cy="2376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784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REQUESTING</a:t>
            </a:r>
            <a:r>
              <a:rPr sz="36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60" dirty="0">
                <a:latin typeface="Arial"/>
                <a:cs typeface="Arial"/>
              </a:rPr>
              <a:t>EVACUATION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CASUALTIES</a:t>
            </a:r>
            <a:endParaRPr sz="3600">
              <a:latin typeface="Arial"/>
              <a:cs typeface="Arial"/>
            </a:endParaRPr>
          </a:p>
          <a:p>
            <a:pPr marL="12700" marR="6113145">
              <a:lnSpc>
                <a:spcPct val="88100"/>
              </a:lnSpc>
              <a:spcBef>
                <a:spcPts val="2900"/>
              </a:spcBef>
            </a:pPr>
            <a:r>
              <a:rPr sz="1600" spc="-5" dirty="0">
                <a:latin typeface="Arial MT"/>
                <a:cs typeface="Arial MT"/>
              </a:rPr>
              <a:t>Although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Combat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Lifesaver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not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-5" dirty="0">
                <a:latin typeface="Arial MT"/>
                <a:cs typeface="Arial MT"/>
              </a:rPr>
              <a:t> medical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person,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need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initiate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medical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 request</a:t>
            </a:r>
            <a:endParaRPr sz="1600">
              <a:latin typeface="Arial MT"/>
              <a:cs typeface="Arial MT"/>
            </a:endParaRPr>
          </a:p>
          <a:p>
            <a:pPr marL="12700" marR="6017260">
              <a:lnSpc>
                <a:spcPct val="91200"/>
              </a:lnSpc>
              <a:spcBef>
                <a:spcPts val="960"/>
              </a:spcBef>
            </a:pPr>
            <a:r>
              <a:rPr sz="1600" spc="-10" dirty="0">
                <a:latin typeface="Arial MT"/>
                <a:cs typeface="Arial MT"/>
              </a:rPr>
              <a:t>Depending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situation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available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assets,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by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25" dirty="0">
                <a:latin typeface="Arial"/>
                <a:cs typeface="Arial"/>
              </a:rPr>
              <a:t>MEDEVAC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30" dirty="0">
                <a:latin typeface="Arial"/>
                <a:cs typeface="Arial"/>
              </a:rPr>
              <a:t>CASEVAC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9349" y="4563364"/>
            <a:ext cx="7102475" cy="18389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spc="-25" dirty="0">
                <a:solidFill>
                  <a:srgbClr val="C00000"/>
                </a:solidFill>
                <a:latin typeface="Arial"/>
                <a:cs typeface="Arial"/>
              </a:rPr>
              <a:t>MEDEVAC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1010"/>
              </a:spcBef>
            </a:pPr>
            <a:r>
              <a:rPr sz="1600" spc="-10" dirty="0">
                <a:latin typeface="Arial MT"/>
                <a:cs typeface="Arial MT"/>
              </a:rPr>
              <a:t>Transport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medical personnel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wounded,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injured,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ill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persons</a:t>
            </a:r>
            <a:r>
              <a:rPr sz="1600" dirty="0">
                <a:latin typeface="Arial MT"/>
                <a:cs typeface="Arial MT"/>
              </a:rPr>
              <a:t> from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locations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Medical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Treatment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Facilities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(MTFs)</a:t>
            </a:r>
            <a:endParaRPr sz="1600">
              <a:latin typeface="Arial MT"/>
              <a:cs typeface="Arial MT"/>
            </a:endParaRPr>
          </a:p>
          <a:p>
            <a:pPr marL="12700" marR="249554">
              <a:lnSpc>
                <a:spcPts val="1800"/>
              </a:lnSpc>
              <a:spcBef>
                <a:spcPts val="935"/>
              </a:spcBef>
            </a:pPr>
            <a:r>
              <a:rPr sz="1600" spc="-5" dirty="0">
                <a:latin typeface="Arial MT"/>
                <a:cs typeface="Arial MT"/>
              </a:rPr>
              <a:t>Conducted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dedicated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ground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air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ambulances,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properly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marked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employed in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accordance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Geneva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Conventions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law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war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600" spc="-5" dirty="0">
                <a:latin typeface="Arial MT"/>
                <a:cs typeface="Arial MT"/>
              </a:rPr>
              <a:t>Involves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movement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unregulated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regulated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patients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40352" y="1267967"/>
            <a:ext cx="6529070" cy="5208905"/>
            <a:chOff x="4340352" y="1267967"/>
            <a:chExt cx="6529070" cy="52089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0352" y="1267967"/>
              <a:ext cx="6528816" cy="48524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35926" y="6113721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35926" y="5584253"/>
              <a:ext cx="0" cy="483234"/>
            </a:xfrm>
            <a:custGeom>
              <a:avLst/>
              <a:gdLst/>
              <a:ahLst/>
              <a:cxnLst/>
              <a:rect l="l" t="t" r="r" b="b"/>
              <a:pathLst>
                <a:path h="483235">
                  <a:moveTo>
                    <a:pt x="0" y="48323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35926" y="5054786"/>
              <a:ext cx="0" cy="483234"/>
            </a:xfrm>
            <a:custGeom>
              <a:avLst/>
              <a:gdLst/>
              <a:ahLst/>
              <a:cxnLst/>
              <a:rect l="l" t="t" r="r" b="b"/>
              <a:pathLst>
                <a:path h="483235">
                  <a:moveTo>
                    <a:pt x="0" y="48323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04163" y="5425948"/>
            <a:ext cx="3448050" cy="93091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600" b="1" spc="-30" dirty="0">
                <a:solidFill>
                  <a:srgbClr val="C00000"/>
                </a:solidFill>
                <a:latin typeface="Arial"/>
                <a:cs typeface="Arial"/>
              </a:rPr>
              <a:t>CASEVAC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1030"/>
              </a:spcBef>
            </a:pPr>
            <a:r>
              <a:rPr sz="1600" spc="-5" dirty="0">
                <a:latin typeface="Arial MT"/>
                <a:cs typeface="Arial MT"/>
              </a:rPr>
              <a:t>Unregulated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movement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aboard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ships,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land vehicles,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aircraft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6240" y="1826400"/>
            <a:ext cx="4356100" cy="4578985"/>
            <a:chOff x="396240" y="1826400"/>
            <a:chExt cx="4356100" cy="45789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" y="3029711"/>
              <a:ext cx="4355592" cy="289255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8531" y="5921917"/>
              <a:ext cx="0" cy="483234"/>
            </a:xfrm>
            <a:custGeom>
              <a:avLst/>
              <a:gdLst/>
              <a:ahLst/>
              <a:cxnLst/>
              <a:rect l="l" t="t" r="r" b="b"/>
              <a:pathLst>
                <a:path h="483235">
                  <a:moveTo>
                    <a:pt x="0" y="48323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7643" y="2618033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68532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7643" y="1826400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68532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735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7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777835" y="3572255"/>
            <a:ext cx="9969500" cy="294824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6649084" marR="1468120">
              <a:lnSpc>
                <a:spcPts val="1510"/>
              </a:lnSpc>
              <a:spcBef>
                <a:spcPts val="290"/>
              </a:spcBef>
            </a:pPr>
            <a:endParaRPr sz="14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000" b="1" spc="-5" dirty="0">
                <a:latin typeface="Arial"/>
                <a:cs typeface="Arial"/>
              </a:rPr>
              <a:t>Every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Service</a:t>
            </a:r>
            <a:r>
              <a:rPr sz="2000" spc="-5" dirty="0">
                <a:latin typeface="Arial MT"/>
                <a:cs typeface="Arial MT"/>
              </a:rPr>
              <a:t> member must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5" dirty="0">
                <a:latin typeface="Arial MT"/>
                <a:cs typeface="Arial MT"/>
              </a:rPr>
              <a:t> prepared to transmit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MEDEVAC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request</a:t>
            </a:r>
            <a:endParaRPr sz="20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A </a:t>
            </a:r>
            <a:r>
              <a:rPr sz="2000" spc="-25" dirty="0">
                <a:latin typeface="Arial MT"/>
                <a:cs typeface="Arial MT"/>
              </a:rPr>
              <a:t>MEDEVAC </a:t>
            </a:r>
            <a:r>
              <a:rPr sz="2000" spc="-5" dirty="0">
                <a:latin typeface="Arial MT"/>
                <a:cs typeface="Arial MT"/>
              </a:rPr>
              <a:t>request </a:t>
            </a:r>
            <a:r>
              <a:rPr sz="2000" dirty="0">
                <a:latin typeface="Arial MT"/>
                <a:cs typeface="Arial MT"/>
              </a:rPr>
              <a:t>is </a:t>
            </a:r>
            <a:r>
              <a:rPr sz="2000" b="1" spc="-5" dirty="0">
                <a:latin typeface="Arial"/>
                <a:cs typeface="Arial"/>
              </a:rPr>
              <a:t>NOT </a:t>
            </a:r>
            <a:r>
              <a:rPr sz="2000" dirty="0">
                <a:latin typeface="Arial MT"/>
                <a:cs typeface="Arial MT"/>
              </a:rPr>
              <a:t>a direct medical </a:t>
            </a:r>
            <a:r>
              <a:rPr sz="2000" spc="-5" dirty="0">
                <a:latin typeface="Arial MT"/>
                <a:cs typeface="Arial MT"/>
              </a:rPr>
              <a:t>communication </a:t>
            </a:r>
            <a:r>
              <a:rPr sz="2000" dirty="0">
                <a:latin typeface="Arial MT"/>
                <a:cs typeface="Arial MT"/>
              </a:rPr>
              <a:t>with medical </a:t>
            </a:r>
            <a:r>
              <a:rPr sz="2000" spc="-5" dirty="0">
                <a:latin typeface="Arial MT"/>
                <a:cs typeface="Arial MT"/>
              </a:rPr>
              <a:t>providers, </a:t>
            </a:r>
            <a:r>
              <a:rPr sz="2000" dirty="0">
                <a:latin typeface="Arial MT"/>
                <a:cs typeface="Arial MT"/>
              </a:rPr>
              <a:t>but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means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" dirty="0">
                <a:latin typeface="Arial MT"/>
                <a:cs typeface="Arial MT"/>
              </a:rPr>
              <a:t>communicating evacuation requirements </a:t>
            </a:r>
            <a:r>
              <a:rPr sz="2000" dirty="0">
                <a:latin typeface="Arial MT"/>
                <a:cs typeface="Arial MT"/>
              </a:rPr>
              <a:t>so </a:t>
            </a:r>
            <a:r>
              <a:rPr sz="2000" spc="-5" dirty="0">
                <a:latin typeface="Arial MT"/>
                <a:cs typeface="Arial MT"/>
              </a:rPr>
              <a:t>aircraft resources </a:t>
            </a:r>
            <a:r>
              <a:rPr sz="2000" dirty="0">
                <a:latin typeface="Arial MT"/>
                <a:cs typeface="Arial MT"/>
              </a:rPr>
              <a:t>can be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launched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needed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Arial MT"/>
                <a:cs typeface="Arial MT"/>
              </a:rPr>
              <a:t>Gather </a:t>
            </a:r>
            <a:r>
              <a:rPr sz="2000" b="1" spc="-5" dirty="0">
                <a:latin typeface="Arial"/>
                <a:cs typeface="Arial"/>
              </a:rPr>
              <a:t>all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information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needed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before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initiating</a:t>
            </a:r>
            <a:r>
              <a:rPr sz="2000" spc="-5" dirty="0">
                <a:latin typeface="Arial MT"/>
                <a:cs typeface="Arial MT"/>
              </a:rPr>
              <a:t> transmission</a:t>
            </a:r>
            <a:endParaRPr sz="2000" dirty="0">
              <a:latin typeface="Arial MT"/>
              <a:cs typeface="Arial MT"/>
            </a:endParaRPr>
          </a:p>
          <a:p>
            <a:pPr marL="12700" marR="200025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appropriate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-5" dirty="0">
                <a:latin typeface="Arial"/>
                <a:cs typeface="Arial"/>
              </a:rPr>
              <a:t>mandated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communications security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-5" dirty="0">
                <a:latin typeface="Arial"/>
                <a:cs typeface="Arial"/>
              </a:rPr>
              <a:t>brevity </a:t>
            </a:r>
            <a:r>
              <a:rPr sz="2000" b="1" dirty="0">
                <a:latin typeface="Arial"/>
                <a:cs typeface="Arial"/>
              </a:rPr>
              <a:t>codes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when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transmitting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MEDEVAC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request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accordance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operational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plan</a:t>
            </a:r>
          </a:p>
        </p:txBody>
      </p: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67250" y="237095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44737" y="506159"/>
            <a:ext cx="7502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latin typeface="Arial"/>
                <a:cs typeface="Arial"/>
              </a:rPr>
              <a:t>MEDEVAC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REQUEST</a:t>
            </a:r>
            <a:r>
              <a:rPr sz="3600" b="1" spc="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3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POINTS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744" y="3920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1744" y="4360188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87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1744" y="549090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1744" y="5930748"/>
            <a:ext cx="0" cy="612140"/>
          </a:xfrm>
          <a:custGeom>
            <a:avLst/>
            <a:gdLst/>
            <a:ahLst/>
            <a:cxnLst/>
            <a:rect l="l" t="t" r="r" b="b"/>
            <a:pathLst>
              <a:path h="612140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5928" y="1633727"/>
            <a:ext cx="3395472" cy="19110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8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F1C42C-8FA2-E390-9A21-CBF37416300C}"/>
              </a:ext>
            </a:extLst>
          </p:cNvPr>
          <p:cNvGrpSpPr/>
          <p:nvPr/>
        </p:nvGrpSpPr>
        <p:grpSpPr>
          <a:xfrm>
            <a:off x="6934200" y="1061911"/>
            <a:ext cx="6094476" cy="369332"/>
            <a:chOff x="7086600" y="1072262"/>
            <a:chExt cx="6094476" cy="369332"/>
          </a:xfrm>
        </p:grpSpPr>
        <p:sp>
          <p:nvSpPr>
            <p:cNvPr id="9" name="object 9"/>
            <p:cNvSpPr/>
            <p:nvPr/>
          </p:nvSpPr>
          <p:spPr>
            <a:xfrm rot="16200000">
              <a:off x="8839200" y="1185513"/>
              <a:ext cx="132715" cy="114300"/>
            </a:xfrm>
            <a:custGeom>
              <a:avLst/>
              <a:gdLst/>
              <a:ahLst/>
              <a:cxnLst/>
              <a:rect l="l" t="t" r="r" b="b"/>
              <a:pathLst>
                <a:path w="132714" h="114300">
                  <a:moveTo>
                    <a:pt x="66146" y="0"/>
                  </a:moveTo>
                  <a:lnTo>
                    <a:pt x="0" y="114046"/>
                  </a:lnTo>
                  <a:lnTo>
                    <a:pt x="132294" y="114046"/>
                  </a:lnTo>
                  <a:lnTo>
                    <a:pt x="66146" y="0"/>
                  </a:lnTo>
                  <a:close/>
                </a:path>
              </a:pathLst>
            </a:custGeom>
            <a:solidFill>
              <a:srgbClr val="2E3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D04EA2-A9D7-9AEC-E2DD-C65AAFBABE08}"/>
                </a:ext>
              </a:extLst>
            </p:cNvPr>
            <p:cNvSpPr txBox="1"/>
            <p:nvPr/>
          </p:nvSpPr>
          <p:spPr>
            <a:xfrm>
              <a:off x="7086600" y="1072262"/>
              <a:ext cx="60944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1765" algn="ctr">
                <a:lnSpc>
                  <a:spcPct val="100000"/>
                </a:lnSpc>
                <a:spcBef>
                  <a:spcPts val="795"/>
                </a:spcBef>
              </a:pPr>
              <a:r>
                <a:rPr lang="en-US" sz="1800" b="1" spc="-10" dirty="0">
                  <a:latin typeface="Arial"/>
                  <a:cs typeface="Arial"/>
                </a:rPr>
                <a:t>9-Line</a:t>
              </a:r>
              <a:r>
                <a:rPr lang="en-US" sz="1800" b="1" spc="-20" dirty="0">
                  <a:latin typeface="Arial"/>
                  <a:cs typeface="Arial"/>
                </a:rPr>
                <a:t> </a:t>
              </a:r>
              <a:r>
                <a:rPr lang="en-US" sz="1800" b="1" spc="-5" dirty="0">
                  <a:latin typeface="Arial"/>
                  <a:cs typeface="Arial"/>
                </a:rPr>
                <a:t>and</a:t>
              </a:r>
              <a:r>
                <a:rPr lang="en-US" sz="1800" b="1" spc="-20" dirty="0">
                  <a:latin typeface="Arial"/>
                  <a:cs typeface="Arial"/>
                </a:rPr>
                <a:t> </a:t>
              </a:r>
              <a:r>
                <a:rPr lang="en-US" sz="1800" b="1" spc="-5" dirty="0">
                  <a:latin typeface="Arial"/>
                  <a:cs typeface="Arial"/>
                </a:rPr>
                <a:t>MIST</a:t>
              </a:r>
              <a:r>
                <a:rPr lang="en-US" sz="1800" b="1" spc="-30" dirty="0">
                  <a:latin typeface="Arial"/>
                  <a:cs typeface="Arial"/>
                </a:rPr>
                <a:t> </a:t>
              </a:r>
              <a:r>
                <a:rPr lang="en-US" sz="1800" b="1" spc="-10" dirty="0">
                  <a:latin typeface="Arial"/>
                  <a:cs typeface="Arial"/>
                </a:rPr>
                <a:t>Video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pic>
        <p:nvPicPr>
          <p:cNvPr id="19" name="19a. 9-Line &amp; Mist Report-CLS-HT(TFC)">
            <a:hlinkClick r:id="" action="ppaction://media"/>
            <a:extLst>
              <a:ext uri="{FF2B5EF4-FFF2-40B4-BE49-F238E27FC236}">
                <a16:creationId xmlns:a16="http://schemas.microsoft.com/office/drawing/2014/main" id="{7183A5AF-F41E-38D0-D43F-773E5A365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00" y="1041618"/>
            <a:ext cx="5105400" cy="287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825" y="2932633"/>
            <a:ext cx="5166360" cy="2995930"/>
            <a:chOff x="3505825" y="2932633"/>
            <a:chExt cx="5166360" cy="2995930"/>
          </a:xfrm>
        </p:grpSpPr>
        <p:sp>
          <p:nvSpPr>
            <p:cNvPr id="4" name="object 4"/>
            <p:cNvSpPr/>
            <p:nvPr/>
          </p:nvSpPr>
          <p:spPr>
            <a:xfrm>
              <a:off x="3688148" y="2932633"/>
              <a:ext cx="4983480" cy="2781300"/>
            </a:xfrm>
            <a:custGeom>
              <a:avLst/>
              <a:gdLst/>
              <a:ahLst/>
              <a:cxnLst/>
              <a:rect l="l" t="t" r="r" b="b"/>
              <a:pathLst>
                <a:path w="4983480" h="2781300">
                  <a:moveTo>
                    <a:pt x="4477274" y="2742586"/>
                  </a:moveTo>
                  <a:lnTo>
                    <a:pt x="0" y="2742586"/>
                  </a:lnTo>
                  <a:lnTo>
                    <a:pt x="0" y="2780686"/>
                  </a:lnTo>
                  <a:lnTo>
                    <a:pt x="4515374" y="2780686"/>
                  </a:lnTo>
                  <a:lnTo>
                    <a:pt x="4515374" y="2761636"/>
                  </a:lnTo>
                  <a:lnTo>
                    <a:pt x="4477274" y="2761636"/>
                  </a:lnTo>
                  <a:lnTo>
                    <a:pt x="4477274" y="2742586"/>
                  </a:lnTo>
                  <a:close/>
                </a:path>
                <a:path w="4983480" h="2781300">
                  <a:moveTo>
                    <a:pt x="4869159" y="38100"/>
                  </a:moveTo>
                  <a:lnTo>
                    <a:pt x="4477274" y="38100"/>
                  </a:lnTo>
                  <a:lnTo>
                    <a:pt x="4477274" y="2761636"/>
                  </a:lnTo>
                  <a:lnTo>
                    <a:pt x="4496324" y="2742586"/>
                  </a:lnTo>
                  <a:lnTo>
                    <a:pt x="4515374" y="2742586"/>
                  </a:lnTo>
                  <a:lnTo>
                    <a:pt x="4515374" y="76200"/>
                  </a:lnTo>
                  <a:lnTo>
                    <a:pt x="4496324" y="76200"/>
                  </a:lnTo>
                  <a:lnTo>
                    <a:pt x="4515374" y="57150"/>
                  </a:lnTo>
                  <a:lnTo>
                    <a:pt x="4869159" y="57150"/>
                  </a:lnTo>
                  <a:lnTo>
                    <a:pt x="4869159" y="38100"/>
                  </a:lnTo>
                  <a:close/>
                </a:path>
                <a:path w="4983480" h="2781300">
                  <a:moveTo>
                    <a:pt x="4515374" y="2742586"/>
                  </a:moveTo>
                  <a:lnTo>
                    <a:pt x="4496324" y="2742586"/>
                  </a:lnTo>
                  <a:lnTo>
                    <a:pt x="4477274" y="2761636"/>
                  </a:lnTo>
                  <a:lnTo>
                    <a:pt x="4515374" y="2761636"/>
                  </a:lnTo>
                  <a:lnTo>
                    <a:pt x="4515374" y="2742586"/>
                  </a:lnTo>
                  <a:close/>
                </a:path>
                <a:path w="4983480" h="2781300">
                  <a:moveTo>
                    <a:pt x="4869159" y="0"/>
                  </a:moveTo>
                  <a:lnTo>
                    <a:pt x="4869159" y="114300"/>
                  </a:lnTo>
                  <a:lnTo>
                    <a:pt x="4945359" y="76200"/>
                  </a:lnTo>
                  <a:lnTo>
                    <a:pt x="4888209" y="76200"/>
                  </a:lnTo>
                  <a:lnTo>
                    <a:pt x="4888209" y="38100"/>
                  </a:lnTo>
                  <a:lnTo>
                    <a:pt x="4945359" y="38100"/>
                  </a:lnTo>
                  <a:lnTo>
                    <a:pt x="4869159" y="0"/>
                  </a:lnTo>
                  <a:close/>
                </a:path>
                <a:path w="4983480" h="2781300">
                  <a:moveTo>
                    <a:pt x="4515374" y="57150"/>
                  </a:moveTo>
                  <a:lnTo>
                    <a:pt x="4496324" y="76200"/>
                  </a:lnTo>
                  <a:lnTo>
                    <a:pt x="4515374" y="76200"/>
                  </a:lnTo>
                  <a:lnTo>
                    <a:pt x="4515374" y="57150"/>
                  </a:lnTo>
                  <a:close/>
                </a:path>
                <a:path w="4983480" h="2781300">
                  <a:moveTo>
                    <a:pt x="4869159" y="57150"/>
                  </a:moveTo>
                  <a:lnTo>
                    <a:pt x="4515374" y="57150"/>
                  </a:lnTo>
                  <a:lnTo>
                    <a:pt x="4515374" y="76200"/>
                  </a:lnTo>
                  <a:lnTo>
                    <a:pt x="4869159" y="76200"/>
                  </a:lnTo>
                  <a:lnTo>
                    <a:pt x="4869159" y="57150"/>
                  </a:lnTo>
                  <a:close/>
                </a:path>
                <a:path w="4983480" h="2781300">
                  <a:moveTo>
                    <a:pt x="4945359" y="38100"/>
                  </a:moveTo>
                  <a:lnTo>
                    <a:pt x="4888209" y="38100"/>
                  </a:lnTo>
                  <a:lnTo>
                    <a:pt x="4888209" y="76200"/>
                  </a:lnTo>
                  <a:lnTo>
                    <a:pt x="4945359" y="76200"/>
                  </a:lnTo>
                  <a:lnTo>
                    <a:pt x="4983459" y="57150"/>
                  </a:lnTo>
                  <a:lnTo>
                    <a:pt x="4945359" y="381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5825" y="5589659"/>
              <a:ext cx="3879215" cy="338455"/>
            </a:xfrm>
            <a:custGeom>
              <a:avLst/>
              <a:gdLst/>
              <a:ahLst/>
              <a:cxnLst/>
              <a:rect l="l" t="t" r="r" b="b"/>
              <a:pathLst>
                <a:path w="3879215" h="338454">
                  <a:moveTo>
                    <a:pt x="3879100" y="0"/>
                  </a:moveTo>
                  <a:lnTo>
                    <a:pt x="0" y="0"/>
                  </a:lnTo>
                  <a:lnTo>
                    <a:pt x="0" y="338397"/>
                  </a:lnTo>
                  <a:lnTo>
                    <a:pt x="3879100" y="338397"/>
                  </a:lnTo>
                  <a:lnTo>
                    <a:pt x="3879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33512" y="386588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PRE-EVACUATION</a:t>
            </a:r>
          </a:p>
        </p:txBody>
      </p:sp>
      <p:sp>
        <p:nvSpPr>
          <p:cNvPr id="7" name="object 7"/>
          <p:cNvSpPr/>
          <p:nvPr/>
        </p:nvSpPr>
        <p:spPr>
          <a:xfrm>
            <a:off x="268695" y="2010201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82880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80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80" y="365760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60" y="182880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8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8695" y="2460156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82880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79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80" y="365760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60" y="182879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8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8267" y="2878401"/>
            <a:ext cx="5285740" cy="267081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600" b="1" spc="-5" dirty="0">
                <a:latin typeface="Arial"/>
                <a:cs typeface="Arial"/>
              </a:rPr>
              <a:t>Numbers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patients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by precedence:</a:t>
            </a:r>
            <a:endParaRPr sz="1600">
              <a:latin typeface="Arial"/>
              <a:cs typeface="Arial"/>
            </a:endParaRPr>
          </a:p>
          <a:p>
            <a:pPr marL="229870" indent="-217804">
              <a:lnSpc>
                <a:spcPct val="100000"/>
              </a:lnSpc>
              <a:spcBef>
                <a:spcPts val="585"/>
              </a:spcBef>
              <a:buAutoNum type="alphaUcPeriod"/>
              <a:tabLst>
                <a:tab pos="230504" algn="l"/>
              </a:tabLst>
            </a:pPr>
            <a:r>
              <a:rPr sz="1400" spc="-5" dirty="0">
                <a:latin typeface="Arial MT"/>
                <a:cs typeface="Arial MT"/>
              </a:rPr>
              <a:t>Urgent: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&lt;2 hours to save life, limb, 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eyesight</a:t>
            </a:r>
            <a:endParaRPr sz="1400">
              <a:latin typeface="Arial MT"/>
              <a:cs typeface="Arial MT"/>
            </a:endParaRPr>
          </a:p>
          <a:p>
            <a:pPr marL="229870" indent="-217804">
              <a:lnSpc>
                <a:spcPct val="100000"/>
              </a:lnSpc>
              <a:spcBef>
                <a:spcPts val="625"/>
              </a:spcBef>
              <a:buAutoNum type="alphaUcPeriod"/>
              <a:tabLst>
                <a:tab pos="230504" algn="l"/>
              </a:tabLst>
            </a:pPr>
            <a:r>
              <a:rPr sz="1400" spc="-5" dirty="0">
                <a:latin typeface="Arial MT"/>
                <a:cs typeface="Arial MT"/>
              </a:rPr>
              <a:t>Urgent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Surgical: &lt;2 hours to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nearest surgical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unit</a:t>
            </a:r>
            <a:endParaRPr sz="1400">
              <a:latin typeface="Arial MT"/>
              <a:cs typeface="Arial MT"/>
            </a:endParaRPr>
          </a:p>
          <a:p>
            <a:pPr marL="239395" indent="-227329">
              <a:lnSpc>
                <a:spcPct val="100000"/>
              </a:lnSpc>
              <a:spcBef>
                <a:spcPts val="525"/>
              </a:spcBef>
              <a:buAutoNum type="alphaUcPeriod"/>
              <a:tabLst>
                <a:tab pos="240029" algn="l"/>
              </a:tabLst>
            </a:pPr>
            <a:r>
              <a:rPr sz="1400" spc="-5" dirty="0">
                <a:latin typeface="Arial MT"/>
                <a:cs typeface="Arial MT"/>
              </a:rPr>
              <a:t>Priority: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&lt;4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hours or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could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deteriorate to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urgent</a:t>
            </a:r>
            <a:endParaRPr sz="1400">
              <a:latin typeface="Arial MT"/>
              <a:cs typeface="Arial MT"/>
            </a:endParaRPr>
          </a:p>
          <a:p>
            <a:pPr marL="239395" indent="-227329">
              <a:lnSpc>
                <a:spcPct val="100000"/>
              </a:lnSpc>
              <a:spcBef>
                <a:spcPts val="625"/>
              </a:spcBef>
              <a:buAutoNum type="alphaUcPeriod"/>
              <a:tabLst>
                <a:tab pos="240029" algn="l"/>
              </a:tabLst>
            </a:pPr>
            <a:r>
              <a:rPr sz="1400" spc="-5" dirty="0">
                <a:latin typeface="Arial MT"/>
                <a:cs typeface="Arial MT"/>
              </a:rPr>
              <a:t>Routine: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&lt;24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hours</a:t>
            </a:r>
            <a:endParaRPr sz="1400">
              <a:latin typeface="Arial MT"/>
              <a:cs typeface="Arial MT"/>
            </a:endParaRPr>
          </a:p>
          <a:p>
            <a:pPr marL="229870" indent="-217804">
              <a:lnSpc>
                <a:spcPct val="100000"/>
              </a:lnSpc>
              <a:spcBef>
                <a:spcPts val="600"/>
              </a:spcBef>
              <a:buAutoNum type="alphaUcPeriod"/>
              <a:tabLst>
                <a:tab pos="230504" algn="l"/>
              </a:tabLst>
            </a:pPr>
            <a:r>
              <a:rPr sz="1400" spc="-5" dirty="0">
                <a:latin typeface="Arial MT"/>
                <a:cs typeface="Arial MT"/>
              </a:rPr>
              <a:t>Convenience: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Not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medical necessity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720"/>
              </a:spcBef>
            </a:pPr>
            <a:r>
              <a:rPr sz="1600" b="1" i="1" spc="-5" dirty="0">
                <a:latin typeface="Arial"/>
                <a:cs typeface="Arial"/>
              </a:rPr>
              <a:t>NOTE: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two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more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categories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reported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dirty="0">
                <a:latin typeface="Arial"/>
                <a:cs typeface="Arial"/>
              </a:rPr>
              <a:t> the </a:t>
            </a:r>
            <a:r>
              <a:rPr sz="1600" i="1" spc="-5" dirty="0">
                <a:latin typeface="Arial"/>
                <a:cs typeface="Arial"/>
              </a:rPr>
              <a:t>same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request,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insert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the </a:t>
            </a:r>
            <a:r>
              <a:rPr sz="1600" i="1" spc="-5" dirty="0">
                <a:latin typeface="Arial"/>
                <a:cs typeface="Arial"/>
              </a:rPr>
              <a:t>word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"break"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between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each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category</a:t>
            </a:r>
            <a:endParaRPr sz="16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440"/>
              </a:spcBef>
            </a:pPr>
            <a:r>
              <a:rPr sz="1600" b="1" spc="-5" dirty="0">
                <a:latin typeface="Arial"/>
                <a:cs typeface="Arial"/>
              </a:rPr>
              <a:t>Special equipment required: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8695" y="2931453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59" h="365760">
                <a:moveTo>
                  <a:pt x="182880" y="0"/>
                </a:moveTo>
                <a:lnTo>
                  <a:pt x="134263" y="6532"/>
                </a:lnTo>
                <a:lnTo>
                  <a:pt x="90576" y="24968"/>
                </a:lnTo>
                <a:lnTo>
                  <a:pt x="53564" y="53564"/>
                </a:lnTo>
                <a:lnTo>
                  <a:pt x="24968" y="90576"/>
                </a:lnTo>
                <a:lnTo>
                  <a:pt x="6532" y="134263"/>
                </a:lnTo>
                <a:lnTo>
                  <a:pt x="0" y="182879"/>
                </a:lnTo>
                <a:lnTo>
                  <a:pt x="6532" y="231496"/>
                </a:lnTo>
                <a:lnTo>
                  <a:pt x="24968" y="275183"/>
                </a:lnTo>
                <a:lnTo>
                  <a:pt x="53564" y="312195"/>
                </a:lnTo>
                <a:lnTo>
                  <a:pt x="90576" y="340791"/>
                </a:lnTo>
                <a:lnTo>
                  <a:pt x="134263" y="359227"/>
                </a:lnTo>
                <a:lnTo>
                  <a:pt x="182880" y="365760"/>
                </a:lnTo>
                <a:lnTo>
                  <a:pt x="231496" y="359227"/>
                </a:lnTo>
                <a:lnTo>
                  <a:pt x="275183" y="340791"/>
                </a:lnTo>
                <a:lnTo>
                  <a:pt x="312195" y="312195"/>
                </a:lnTo>
                <a:lnTo>
                  <a:pt x="340791" y="275183"/>
                </a:lnTo>
                <a:lnTo>
                  <a:pt x="359227" y="231496"/>
                </a:lnTo>
                <a:lnTo>
                  <a:pt x="365760" y="182879"/>
                </a:lnTo>
                <a:lnTo>
                  <a:pt x="359227" y="134263"/>
                </a:lnTo>
                <a:lnTo>
                  <a:pt x="340791" y="90576"/>
                </a:lnTo>
                <a:lnTo>
                  <a:pt x="312195" y="53564"/>
                </a:lnTo>
                <a:lnTo>
                  <a:pt x="275183" y="24968"/>
                </a:lnTo>
                <a:lnTo>
                  <a:pt x="231496" y="6532"/>
                </a:lnTo>
                <a:lnTo>
                  <a:pt x="18288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3944" y="1898396"/>
            <a:ext cx="194945" cy="14001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8566" y="5518403"/>
            <a:ext cx="1918335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870" indent="-217804">
              <a:lnSpc>
                <a:spcPct val="100000"/>
              </a:lnSpc>
              <a:spcBef>
                <a:spcPts val="100"/>
              </a:spcBef>
              <a:buAutoNum type="alphaUcPeriod"/>
              <a:tabLst>
                <a:tab pos="230504" algn="l"/>
              </a:tabLst>
            </a:pPr>
            <a:r>
              <a:rPr sz="1400" spc="-5" dirty="0">
                <a:latin typeface="Arial MT"/>
                <a:cs typeface="Arial MT"/>
              </a:rPr>
              <a:t>None</a:t>
            </a:r>
            <a:endParaRPr sz="1400">
              <a:latin typeface="Arial MT"/>
              <a:cs typeface="Arial MT"/>
            </a:endParaRPr>
          </a:p>
          <a:p>
            <a:pPr marL="229870" indent="-217804">
              <a:lnSpc>
                <a:spcPts val="1645"/>
              </a:lnSpc>
              <a:spcBef>
                <a:spcPts val="25"/>
              </a:spcBef>
              <a:buAutoNum type="alphaUcPeriod"/>
              <a:tabLst>
                <a:tab pos="230504" algn="l"/>
              </a:tabLst>
            </a:pPr>
            <a:r>
              <a:rPr sz="1400" spc="-5" dirty="0">
                <a:latin typeface="Arial MT"/>
                <a:cs typeface="Arial MT"/>
              </a:rPr>
              <a:t>Hoist</a:t>
            </a:r>
            <a:endParaRPr sz="1400">
              <a:latin typeface="Arial MT"/>
              <a:cs typeface="Arial MT"/>
            </a:endParaRPr>
          </a:p>
          <a:p>
            <a:pPr marL="239395" indent="-227329">
              <a:lnSpc>
                <a:spcPts val="1645"/>
              </a:lnSpc>
              <a:buAutoNum type="alphaUcPeriod"/>
              <a:tabLst>
                <a:tab pos="240029" algn="l"/>
              </a:tabLst>
            </a:pPr>
            <a:r>
              <a:rPr sz="1400" spc="-5" dirty="0">
                <a:latin typeface="Arial MT"/>
                <a:cs typeface="Arial MT"/>
              </a:rPr>
              <a:t>Extraction</a:t>
            </a:r>
            <a:r>
              <a:rPr sz="1400" spc="-5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equipment</a:t>
            </a:r>
            <a:endParaRPr sz="1400">
              <a:latin typeface="Arial MT"/>
              <a:cs typeface="Arial MT"/>
            </a:endParaRPr>
          </a:p>
          <a:p>
            <a:pPr marL="239395" indent="-227329">
              <a:lnSpc>
                <a:spcPct val="100000"/>
              </a:lnSpc>
              <a:spcBef>
                <a:spcPts val="20"/>
              </a:spcBef>
              <a:buAutoNum type="alphaUcPeriod"/>
              <a:tabLst>
                <a:tab pos="240029" algn="l"/>
              </a:tabLst>
            </a:pPr>
            <a:r>
              <a:rPr sz="1400" spc="-15" dirty="0">
                <a:latin typeface="Arial MT"/>
                <a:cs typeface="Arial MT"/>
              </a:rPr>
              <a:t>Ventilator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8566" y="6370828"/>
            <a:ext cx="5916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Most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common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request: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hoist,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Stokes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litter,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forest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penetrator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039" y="5245526"/>
            <a:ext cx="361315" cy="365760"/>
          </a:xfrm>
          <a:custGeom>
            <a:avLst/>
            <a:gdLst/>
            <a:ahLst/>
            <a:cxnLst/>
            <a:rect l="l" t="t" r="r" b="b"/>
            <a:pathLst>
              <a:path w="361315" h="365760">
                <a:moveTo>
                  <a:pt x="180582" y="0"/>
                </a:moveTo>
                <a:lnTo>
                  <a:pt x="132576" y="6532"/>
                </a:lnTo>
                <a:lnTo>
                  <a:pt x="89439" y="24968"/>
                </a:lnTo>
                <a:lnTo>
                  <a:pt x="52891" y="53564"/>
                </a:lnTo>
                <a:lnTo>
                  <a:pt x="24654" y="90576"/>
                </a:lnTo>
                <a:lnTo>
                  <a:pt x="6450" y="134263"/>
                </a:lnTo>
                <a:lnTo>
                  <a:pt x="0" y="182880"/>
                </a:lnTo>
                <a:lnTo>
                  <a:pt x="6450" y="231496"/>
                </a:lnTo>
                <a:lnTo>
                  <a:pt x="24654" y="275183"/>
                </a:lnTo>
                <a:lnTo>
                  <a:pt x="52891" y="312195"/>
                </a:lnTo>
                <a:lnTo>
                  <a:pt x="89439" y="340791"/>
                </a:lnTo>
                <a:lnTo>
                  <a:pt x="132576" y="359227"/>
                </a:lnTo>
                <a:lnTo>
                  <a:pt x="180582" y="365760"/>
                </a:lnTo>
                <a:lnTo>
                  <a:pt x="228588" y="359227"/>
                </a:lnTo>
                <a:lnTo>
                  <a:pt x="271726" y="340791"/>
                </a:lnTo>
                <a:lnTo>
                  <a:pt x="308273" y="312195"/>
                </a:lnTo>
                <a:lnTo>
                  <a:pt x="336510" y="275183"/>
                </a:lnTo>
                <a:lnTo>
                  <a:pt x="354714" y="231496"/>
                </a:lnTo>
                <a:lnTo>
                  <a:pt x="361165" y="182880"/>
                </a:lnTo>
                <a:lnTo>
                  <a:pt x="354714" y="134263"/>
                </a:lnTo>
                <a:lnTo>
                  <a:pt x="336510" y="90576"/>
                </a:lnTo>
                <a:lnTo>
                  <a:pt x="308273" y="53564"/>
                </a:lnTo>
                <a:lnTo>
                  <a:pt x="271726" y="24968"/>
                </a:lnTo>
                <a:lnTo>
                  <a:pt x="228588" y="6532"/>
                </a:lnTo>
                <a:lnTo>
                  <a:pt x="180582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8991" y="5220716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68916" y="5374132"/>
            <a:ext cx="3361054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Numbers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patients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by type: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670"/>
              </a:lnSpc>
            </a:pPr>
            <a:r>
              <a:rPr sz="1400" spc="-5" dirty="0">
                <a:latin typeface="Arial MT"/>
                <a:cs typeface="Arial MT"/>
              </a:rPr>
              <a:t>(Encrypt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using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brevity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codes):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645"/>
              </a:lnSpc>
              <a:spcBef>
                <a:spcPts val="20"/>
              </a:spcBef>
            </a:pPr>
            <a:r>
              <a:rPr sz="1400" dirty="0">
                <a:latin typeface="Arial MT"/>
                <a:cs typeface="Arial MT"/>
              </a:rPr>
              <a:t>Ex: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L+#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number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litter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casualties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645"/>
              </a:lnSpc>
            </a:pPr>
            <a:r>
              <a:rPr sz="1400" dirty="0">
                <a:latin typeface="Arial MT"/>
                <a:cs typeface="Arial MT"/>
              </a:rPr>
              <a:t>Ex:</a:t>
            </a:r>
            <a:r>
              <a:rPr sz="1400" spc="-9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A+#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-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number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ambulatory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casualties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5612" y="831596"/>
            <a:ext cx="9235440" cy="1955164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645160">
              <a:lnSpc>
                <a:spcPct val="100000"/>
              </a:lnSpc>
              <a:spcBef>
                <a:spcPts val="101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9-LINE:</a:t>
            </a:r>
            <a:r>
              <a:rPr sz="3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latin typeface="Arial"/>
                <a:cs typeface="Arial"/>
              </a:rPr>
              <a:t>MEDEVAC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REQUEST</a:t>
            </a:r>
            <a:r>
              <a:rPr sz="3600" b="1" spc="5" dirty="0"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LINES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 1-5</a:t>
            </a:r>
            <a:endParaRPr sz="3600">
              <a:latin typeface="Arial"/>
              <a:cs typeface="Arial"/>
            </a:endParaRPr>
          </a:p>
          <a:p>
            <a:pPr marL="2293620">
              <a:lnSpc>
                <a:spcPct val="100000"/>
              </a:lnSpc>
              <a:spcBef>
                <a:spcPts val="455"/>
              </a:spcBef>
              <a:tabLst>
                <a:tab pos="3131820" algn="l"/>
              </a:tabLst>
            </a:pPr>
            <a:r>
              <a:rPr sz="1800" b="1" i="1" spc="-5" dirty="0">
                <a:latin typeface="Arial"/>
                <a:cs typeface="Arial"/>
              </a:rPr>
              <a:t>NOTE:	</a:t>
            </a:r>
            <a:r>
              <a:rPr sz="1800" i="1" spc="-5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ines</a:t>
            </a:r>
            <a:r>
              <a:rPr sz="1800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1-5</a:t>
            </a:r>
            <a:r>
              <a:rPr sz="1800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are</a:t>
            </a:r>
            <a:r>
              <a:rPr sz="1800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1800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lines</a:t>
            </a:r>
            <a:r>
              <a:rPr sz="1800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 spc="-5" dirty="0">
                <a:solidFill>
                  <a:srgbClr val="C00000"/>
                </a:solidFill>
                <a:latin typeface="Calibri"/>
                <a:cs typeface="Calibri"/>
              </a:rPr>
              <a:t>NEEDED</a:t>
            </a:r>
            <a:r>
              <a:rPr sz="1800" b="1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15" dirty="0">
                <a:solidFill>
                  <a:srgbClr val="C00000"/>
                </a:solidFill>
                <a:latin typeface="Calibri"/>
                <a:cs typeface="Calibri"/>
              </a:rPr>
              <a:t>to</a:t>
            </a:r>
            <a:r>
              <a:rPr sz="1800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launch</a:t>
            </a:r>
            <a:r>
              <a:rPr sz="1800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r>
              <a:rPr sz="1800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asset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800" b="1" spc="-5" dirty="0">
                <a:latin typeface="Arial"/>
                <a:cs typeface="Arial"/>
              </a:rPr>
              <a:t>Location</a:t>
            </a:r>
            <a:r>
              <a:rPr sz="1800" b="1" dirty="0">
                <a:latin typeface="Arial"/>
                <a:cs typeface="Arial"/>
              </a:rPr>
              <a:t> of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5" dirty="0">
                <a:latin typeface="Arial"/>
                <a:cs typeface="Arial"/>
              </a:rPr>
              <a:t> pickup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site</a:t>
            </a:r>
            <a:r>
              <a:rPr sz="1800" spc="-5" dirty="0">
                <a:latin typeface="Arial MT"/>
                <a:cs typeface="Arial MT"/>
              </a:rPr>
              <a:t>: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(8-digit grid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coordinate)</a:t>
            </a:r>
            <a:endParaRPr sz="1800">
              <a:latin typeface="Arial MT"/>
              <a:cs typeface="Arial MT"/>
            </a:endParaRPr>
          </a:p>
          <a:p>
            <a:pPr marL="13335">
              <a:lnSpc>
                <a:spcPct val="100000"/>
              </a:lnSpc>
              <a:spcBef>
                <a:spcPts val="1345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YOUR</a:t>
            </a:r>
            <a:r>
              <a:rPr sz="1800" b="1" spc="-1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radio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frequency,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call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signal,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suffix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09242" y="1609344"/>
            <a:ext cx="7617459" cy="4267835"/>
            <a:chOff x="3709242" y="1609344"/>
            <a:chExt cx="7617459" cy="426783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8512" y="1609344"/>
              <a:ext cx="2657855" cy="36027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2703" y="1635373"/>
              <a:ext cx="2553168" cy="349734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709238" y="1919160"/>
              <a:ext cx="4983480" cy="3528695"/>
            </a:xfrm>
            <a:custGeom>
              <a:avLst/>
              <a:gdLst/>
              <a:ahLst/>
              <a:cxnLst/>
              <a:rect l="l" t="t" r="r" b="b"/>
              <a:pathLst>
                <a:path w="4983480" h="3528695">
                  <a:moveTo>
                    <a:pt x="4983454" y="804760"/>
                  </a:moveTo>
                  <a:lnTo>
                    <a:pt x="4945354" y="785710"/>
                  </a:lnTo>
                  <a:lnTo>
                    <a:pt x="4869154" y="747610"/>
                  </a:lnTo>
                  <a:lnTo>
                    <a:pt x="4869154" y="785710"/>
                  </a:lnTo>
                  <a:lnTo>
                    <a:pt x="4294378" y="785710"/>
                  </a:lnTo>
                  <a:lnTo>
                    <a:pt x="4294378" y="3490201"/>
                  </a:lnTo>
                  <a:lnTo>
                    <a:pt x="0" y="3490201"/>
                  </a:lnTo>
                  <a:lnTo>
                    <a:pt x="0" y="3528301"/>
                  </a:lnTo>
                  <a:lnTo>
                    <a:pt x="4332478" y="3528301"/>
                  </a:lnTo>
                  <a:lnTo>
                    <a:pt x="4332478" y="3509251"/>
                  </a:lnTo>
                  <a:lnTo>
                    <a:pt x="4332478" y="3490201"/>
                  </a:lnTo>
                  <a:lnTo>
                    <a:pt x="4332478" y="823810"/>
                  </a:lnTo>
                  <a:lnTo>
                    <a:pt x="4869154" y="823810"/>
                  </a:lnTo>
                  <a:lnTo>
                    <a:pt x="4869154" y="861910"/>
                  </a:lnTo>
                  <a:lnTo>
                    <a:pt x="4945354" y="823810"/>
                  </a:lnTo>
                  <a:lnTo>
                    <a:pt x="4983454" y="804760"/>
                  </a:lnTo>
                  <a:close/>
                </a:path>
                <a:path w="4983480" h="3528695">
                  <a:moveTo>
                    <a:pt x="4983454" y="435432"/>
                  </a:moveTo>
                  <a:lnTo>
                    <a:pt x="4945354" y="416382"/>
                  </a:lnTo>
                  <a:lnTo>
                    <a:pt x="4869154" y="378282"/>
                  </a:lnTo>
                  <a:lnTo>
                    <a:pt x="4869154" y="416382"/>
                  </a:lnTo>
                  <a:lnTo>
                    <a:pt x="4131348" y="416382"/>
                  </a:lnTo>
                  <a:lnTo>
                    <a:pt x="4131348" y="1187196"/>
                  </a:lnTo>
                  <a:lnTo>
                    <a:pt x="949858" y="1187196"/>
                  </a:lnTo>
                  <a:lnTo>
                    <a:pt x="949858" y="1225296"/>
                  </a:lnTo>
                  <a:lnTo>
                    <a:pt x="4169448" y="1225296"/>
                  </a:lnTo>
                  <a:lnTo>
                    <a:pt x="4169448" y="1206246"/>
                  </a:lnTo>
                  <a:lnTo>
                    <a:pt x="4169448" y="1187196"/>
                  </a:lnTo>
                  <a:lnTo>
                    <a:pt x="4169448" y="454482"/>
                  </a:lnTo>
                  <a:lnTo>
                    <a:pt x="4869154" y="454482"/>
                  </a:lnTo>
                  <a:lnTo>
                    <a:pt x="4869154" y="492582"/>
                  </a:lnTo>
                  <a:lnTo>
                    <a:pt x="4945354" y="454482"/>
                  </a:lnTo>
                  <a:lnTo>
                    <a:pt x="4983454" y="435432"/>
                  </a:lnTo>
                  <a:close/>
                </a:path>
                <a:path w="4983480" h="3528695">
                  <a:moveTo>
                    <a:pt x="4983454" y="249250"/>
                  </a:moveTo>
                  <a:lnTo>
                    <a:pt x="4945354" y="230200"/>
                  </a:lnTo>
                  <a:lnTo>
                    <a:pt x="4869154" y="192100"/>
                  </a:lnTo>
                  <a:lnTo>
                    <a:pt x="4869154" y="230200"/>
                  </a:lnTo>
                  <a:lnTo>
                    <a:pt x="3945534" y="230200"/>
                  </a:lnTo>
                  <a:lnTo>
                    <a:pt x="3945534" y="702729"/>
                  </a:lnTo>
                  <a:lnTo>
                    <a:pt x="2109647" y="702729"/>
                  </a:lnTo>
                  <a:lnTo>
                    <a:pt x="2109647" y="740829"/>
                  </a:lnTo>
                  <a:lnTo>
                    <a:pt x="3983634" y="740829"/>
                  </a:lnTo>
                  <a:lnTo>
                    <a:pt x="3983634" y="721779"/>
                  </a:lnTo>
                  <a:lnTo>
                    <a:pt x="3983634" y="702729"/>
                  </a:lnTo>
                  <a:lnTo>
                    <a:pt x="3983634" y="268300"/>
                  </a:lnTo>
                  <a:lnTo>
                    <a:pt x="4869154" y="268300"/>
                  </a:lnTo>
                  <a:lnTo>
                    <a:pt x="4869154" y="306400"/>
                  </a:lnTo>
                  <a:lnTo>
                    <a:pt x="4945354" y="268300"/>
                  </a:lnTo>
                  <a:lnTo>
                    <a:pt x="4983454" y="249250"/>
                  </a:lnTo>
                  <a:close/>
                </a:path>
                <a:path w="4983480" h="3528695">
                  <a:moveTo>
                    <a:pt x="4983454" y="57150"/>
                  </a:moveTo>
                  <a:lnTo>
                    <a:pt x="4945354" y="38100"/>
                  </a:lnTo>
                  <a:lnTo>
                    <a:pt x="4869154" y="0"/>
                  </a:lnTo>
                  <a:lnTo>
                    <a:pt x="4869154" y="38100"/>
                  </a:lnTo>
                  <a:lnTo>
                    <a:pt x="3793617" y="38100"/>
                  </a:lnTo>
                  <a:lnTo>
                    <a:pt x="3793617" y="223164"/>
                  </a:lnTo>
                  <a:lnTo>
                    <a:pt x="2641879" y="223164"/>
                  </a:lnTo>
                  <a:lnTo>
                    <a:pt x="2641879" y="261264"/>
                  </a:lnTo>
                  <a:lnTo>
                    <a:pt x="3831717" y="261264"/>
                  </a:lnTo>
                  <a:lnTo>
                    <a:pt x="3831717" y="242214"/>
                  </a:lnTo>
                  <a:lnTo>
                    <a:pt x="3831717" y="223164"/>
                  </a:lnTo>
                  <a:lnTo>
                    <a:pt x="3831717" y="76200"/>
                  </a:lnTo>
                  <a:lnTo>
                    <a:pt x="4869154" y="76200"/>
                  </a:lnTo>
                  <a:lnTo>
                    <a:pt x="4869154" y="114300"/>
                  </a:lnTo>
                  <a:lnTo>
                    <a:pt x="4945354" y="76200"/>
                  </a:lnTo>
                  <a:lnTo>
                    <a:pt x="4983454" y="5715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66923" y="5511389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82879" y="0"/>
                  </a:moveTo>
                  <a:lnTo>
                    <a:pt x="134263" y="6532"/>
                  </a:lnTo>
                  <a:lnTo>
                    <a:pt x="90576" y="24968"/>
                  </a:lnTo>
                  <a:lnTo>
                    <a:pt x="53564" y="53564"/>
                  </a:lnTo>
                  <a:lnTo>
                    <a:pt x="24968" y="90576"/>
                  </a:lnTo>
                  <a:lnTo>
                    <a:pt x="6532" y="134263"/>
                  </a:lnTo>
                  <a:lnTo>
                    <a:pt x="0" y="182880"/>
                  </a:lnTo>
                  <a:lnTo>
                    <a:pt x="6532" y="231496"/>
                  </a:lnTo>
                  <a:lnTo>
                    <a:pt x="24968" y="275183"/>
                  </a:lnTo>
                  <a:lnTo>
                    <a:pt x="53564" y="312195"/>
                  </a:lnTo>
                  <a:lnTo>
                    <a:pt x="90576" y="340791"/>
                  </a:lnTo>
                  <a:lnTo>
                    <a:pt x="134263" y="359227"/>
                  </a:lnTo>
                  <a:lnTo>
                    <a:pt x="182879" y="365760"/>
                  </a:lnTo>
                  <a:lnTo>
                    <a:pt x="231496" y="359227"/>
                  </a:lnTo>
                  <a:lnTo>
                    <a:pt x="275183" y="340791"/>
                  </a:lnTo>
                  <a:lnTo>
                    <a:pt x="312195" y="312195"/>
                  </a:lnTo>
                  <a:lnTo>
                    <a:pt x="340791" y="275183"/>
                  </a:lnTo>
                  <a:lnTo>
                    <a:pt x="359227" y="231496"/>
                  </a:lnTo>
                  <a:lnTo>
                    <a:pt x="365759" y="182880"/>
                  </a:lnTo>
                  <a:lnTo>
                    <a:pt x="359227" y="134263"/>
                  </a:lnTo>
                  <a:lnTo>
                    <a:pt x="340791" y="90576"/>
                  </a:lnTo>
                  <a:lnTo>
                    <a:pt x="312195" y="53564"/>
                  </a:lnTo>
                  <a:lnTo>
                    <a:pt x="275183" y="24968"/>
                  </a:lnTo>
                  <a:lnTo>
                    <a:pt x="231496" y="6532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2172" y="548589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9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1396</Words>
  <Application>Microsoft Office PowerPoint</Application>
  <PresentationFormat>Widescreen</PresentationFormat>
  <Paragraphs>249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PRE-EVACUATION</vt:lpstr>
      <vt:lpstr>PRE-EVACUATION</vt:lpstr>
      <vt:lpstr>PRE-EVACUATION</vt:lpstr>
      <vt:lpstr>PRE-EVACUATION</vt:lpstr>
      <vt:lpstr>PRE-EVACUATION</vt:lpstr>
      <vt:lpstr>PRE-EVACUATION</vt:lpstr>
      <vt:lpstr>SKILL STATION</vt:lpstr>
      <vt:lpstr>PRE-EVACUATION</vt:lpstr>
      <vt:lpstr>OVER-CATEGORIZATION</vt:lpstr>
      <vt:lpstr>PRE-EVACUATION</vt:lpstr>
      <vt:lpstr>SKILL STATION</vt:lpstr>
      <vt:lpstr>SUMMARY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2</cp:revision>
  <dcterms:created xsi:type="dcterms:W3CDTF">2023-02-05T20:35:00Z</dcterms:created>
  <dcterms:modified xsi:type="dcterms:W3CDTF">2023-02-25T16:32:47Z</dcterms:modified>
</cp:coreProperties>
</file>